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57"/>
  </p:notesMasterIdLst>
  <p:handoutMasterIdLst>
    <p:handoutMasterId r:id="rId58"/>
  </p:handoutMasterIdLst>
  <p:sldIdLst>
    <p:sldId id="292" r:id="rId2"/>
    <p:sldId id="808" r:id="rId3"/>
    <p:sldId id="822" r:id="rId4"/>
    <p:sldId id="826" r:id="rId5"/>
    <p:sldId id="827" r:id="rId6"/>
    <p:sldId id="830" r:id="rId7"/>
    <p:sldId id="831" r:id="rId8"/>
    <p:sldId id="832" r:id="rId9"/>
    <p:sldId id="828" r:id="rId10"/>
    <p:sldId id="829" r:id="rId11"/>
    <p:sldId id="371" r:id="rId12"/>
    <p:sldId id="810" r:id="rId13"/>
    <p:sldId id="811" r:id="rId14"/>
    <p:sldId id="806" r:id="rId15"/>
    <p:sldId id="334" r:id="rId16"/>
    <p:sldId id="807" r:id="rId17"/>
    <p:sldId id="805" r:id="rId18"/>
    <p:sldId id="804" r:id="rId19"/>
    <p:sldId id="337" r:id="rId20"/>
    <p:sldId id="398" r:id="rId21"/>
    <p:sldId id="816" r:id="rId22"/>
    <p:sldId id="399" r:id="rId23"/>
    <p:sldId id="293" r:id="rId24"/>
    <p:sldId id="817" r:id="rId25"/>
    <p:sldId id="821" r:id="rId26"/>
    <p:sldId id="352" r:id="rId27"/>
    <p:sldId id="818" r:id="rId28"/>
    <p:sldId id="294" r:id="rId29"/>
    <p:sldId id="295" r:id="rId30"/>
    <p:sldId id="301" r:id="rId31"/>
    <p:sldId id="296" r:id="rId32"/>
    <p:sldId id="297" r:id="rId33"/>
    <p:sldId id="299" r:id="rId34"/>
    <p:sldId id="300" r:id="rId35"/>
    <p:sldId id="302" r:id="rId36"/>
    <p:sldId id="303" r:id="rId37"/>
    <p:sldId id="814" r:id="rId38"/>
    <p:sldId id="304" r:id="rId39"/>
    <p:sldId id="813" r:id="rId40"/>
    <p:sldId id="824" r:id="rId41"/>
    <p:sldId id="825" r:id="rId42"/>
    <p:sldId id="815" r:id="rId43"/>
    <p:sldId id="819" r:id="rId44"/>
    <p:sldId id="349" r:id="rId45"/>
    <p:sldId id="812" r:id="rId46"/>
    <p:sldId id="347" r:id="rId47"/>
    <p:sldId id="350" r:id="rId48"/>
    <p:sldId id="809" r:id="rId49"/>
    <p:sldId id="820" r:id="rId50"/>
    <p:sldId id="348" r:id="rId51"/>
    <p:sldId id="298" r:id="rId52"/>
    <p:sldId id="797" r:id="rId53"/>
    <p:sldId id="798" r:id="rId54"/>
    <p:sldId id="801" r:id="rId55"/>
    <p:sldId id="802" r:id="rId56"/>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32"/>
    <a:srgbClr val="FF0000"/>
    <a:srgbClr val="A00000"/>
    <a:srgbClr val="8C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5"/>
    <p:restoredTop sz="92071"/>
  </p:normalViewPr>
  <p:slideViewPr>
    <p:cSldViewPr>
      <p:cViewPr>
        <p:scale>
          <a:sx n="80" d="100"/>
          <a:sy n="80" d="100"/>
        </p:scale>
        <p:origin x="2272"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48</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52</a:t>
            </a:fld>
            <a:endParaRPr lang="en-US" dirty="0"/>
          </a:p>
        </p:txBody>
      </p:sp>
    </p:spTree>
    <p:extLst>
      <p:ext uri="{BB962C8B-B14F-4D97-AF65-F5344CB8AC3E}">
        <p14:creationId xmlns:p14="http://schemas.microsoft.com/office/powerpoint/2010/main" val="2432801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53</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54</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55</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a:t>
            </a:r>
            <a:r>
              <a:rPr lang="fr-FR" dirty="0"/>
              <a:t>-log-</a:t>
            </a:r>
            <a:r>
              <a:rPr lang="fr-FR" dirty="0" err="1"/>
              <a:t>level</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8</a:t>
            </a:fld>
            <a:endParaRPr lang="fr-FR"/>
          </a:p>
        </p:txBody>
      </p:sp>
    </p:spTree>
    <p:extLst>
      <p:ext uri="{BB962C8B-B14F-4D97-AF65-F5344CB8AC3E}">
        <p14:creationId xmlns:p14="http://schemas.microsoft.com/office/powerpoint/2010/main" val="380811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ACBA17E-6992-CF4D-A6D4-3B100EB44456}" type="slidenum">
              <a:rPr lang="fr-FR" smtClean="0"/>
              <a:pPr/>
              <a:t>11</a:t>
            </a:fld>
            <a:endParaRPr lang="fr-FR"/>
          </a:p>
        </p:txBody>
      </p:sp>
    </p:spTree>
    <p:extLst>
      <p:ext uri="{BB962C8B-B14F-4D97-AF65-F5344CB8AC3E}">
        <p14:creationId xmlns:p14="http://schemas.microsoft.com/office/powerpoint/2010/main" val="158612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13</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18</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19</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25</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27</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29</a:t>
            </a:fld>
            <a:endParaRPr lang="fr-FR"/>
          </a:p>
        </p:txBody>
      </p:sp>
    </p:spTree>
    <p:extLst>
      <p:ext uri="{BB962C8B-B14F-4D97-AF65-F5344CB8AC3E}">
        <p14:creationId xmlns:p14="http://schemas.microsoft.com/office/powerpoint/2010/main" val="194421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13/01/2020</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cxnSp>
        <p:nvCxnSpPr>
          <p:cNvPr id="4" name="Connecteur droit avec flèche 3"/>
          <p:cNvCxnSpPr/>
          <p:nvPr userDrawn="1"/>
        </p:nvCxnSpPr>
        <p:spPr>
          <a:xfrm>
            <a:off x="755650" y="620713"/>
            <a:ext cx="8280400" cy="0"/>
          </a:xfrm>
          <a:prstGeom prst="straightConnector1">
            <a:avLst/>
          </a:prstGeom>
          <a:ln w="38100">
            <a:solidFill>
              <a:srgbClr val="BC002B"/>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lvl1pPr>
              <a:defRPr>
                <a:solidFill>
                  <a:srgbClr val="BC002B"/>
                </a:solidFill>
              </a:defRPr>
            </a:lvl1pPr>
          </a:lstStyle>
          <a:p>
            <a:r>
              <a:rPr lang="fr-FR" dirty="0"/>
              <a:t>Cliquez pour modifier le style du titre</a:t>
            </a:r>
          </a:p>
        </p:txBody>
      </p:sp>
      <p:sp>
        <p:nvSpPr>
          <p:cNvPr id="3" name="Espace réservé du contenu 2"/>
          <p:cNvSpPr>
            <a:spLocks noGrp="1"/>
          </p:cNvSpPr>
          <p:nvPr>
            <p:ph idx="1"/>
          </p:nvPr>
        </p:nvSpPr>
        <p:spPr>
          <a:xfrm>
            <a:off x="755575" y="836711"/>
            <a:ext cx="8280921" cy="5400601"/>
          </a:xfrm>
        </p:spPr>
        <p:txBody>
          <a:bodyPr/>
          <a:lstStyle>
            <a:lvl1pPr>
              <a:buClr>
                <a:srgbClr val="BC1010"/>
              </a:buClr>
              <a:buSzPct val="110000"/>
              <a:buFont typeface="Wingdings" pitchFamily="2" charset="2"/>
              <a:buChar char="§"/>
              <a:defRPr/>
            </a:lvl1pPr>
            <a:lvl2pPr>
              <a:buClr>
                <a:schemeClr val="bg1">
                  <a:lumMod val="50000"/>
                </a:schemeClr>
              </a:buClr>
              <a:buFont typeface="Wingdings" pitchFamily="2" charset="2"/>
              <a:buChar char="§"/>
              <a:defRPr/>
            </a:lvl2pPr>
            <a:lvl3pPr>
              <a:buClr>
                <a:schemeClr val="bg1">
                  <a:lumMod val="50000"/>
                </a:schemeClr>
              </a:buClr>
              <a:buFont typeface="Arial" pitchFamily="34" charset="0"/>
              <a:buChar char="•"/>
              <a:defRPr/>
            </a:lvl3pPr>
            <a:lvl4pPr>
              <a:buClr>
                <a:srgbClr val="BC1010"/>
              </a:buClr>
              <a:defRPr/>
            </a:lvl4pPr>
            <a:lvl5pPr>
              <a:buFont typeface="Arial"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8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 id="2147483768" r:id="rId8"/>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5"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42.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1975C-30ED-AF4D-8775-71C0123A6422}"/>
              </a:ext>
            </a:extLst>
          </p:cNvPr>
          <p:cNvSpPr/>
          <p:nvPr/>
        </p:nvSpPr>
        <p:spPr>
          <a:xfrm>
            <a:off x="1125705" y="1146572"/>
            <a:ext cx="2304256"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 Digital de l’entreprise</a:t>
            </a:r>
          </a:p>
        </p:txBody>
      </p:sp>
      <p:sp>
        <p:nvSpPr>
          <p:cNvPr id="3" name="Rectangle 2">
            <a:extLst>
              <a:ext uri="{FF2B5EF4-FFF2-40B4-BE49-F238E27FC236}">
                <a16:creationId xmlns:a16="http://schemas.microsoft.com/office/drawing/2014/main" id="{3B7ACFC9-8724-B143-AB33-13803BFE91D2}"/>
              </a:ext>
            </a:extLst>
          </p:cNvPr>
          <p:cNvSpPr/>
          <p:nvPr/>
        </p:nvSpPr>
        <p:spPr>
          <a:xfrm>
            <a:off x="5915189" y="1125931"/>
            <a:ext cx="2627340"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Environnement</a:t>
            </a:r>
          </a:p>
          <a:p>
            <a:pPr algn="ctr"/>
            <a:r>
              <a:rPr lang="fr-FR" dirty="0"/>
              <a:t>Economique</a:t>
            </a:r>
          </a:p>
          <a:p>
            <a:pPr algn="ctr"/>
            <a:r>
              <a:rPr lang="fr-FR" dirty="0"/>
              <a:t>Politique / Social</a:t>
            </a:r>
          </a:p>
        </p:txBody>
      </p:sp>
      <p:sp>
        <p:nvSpPr>
          <p:cNvPr id="4" name="ZoneTexte 3">
            <a:extLst>
              <a:ext uri="{FF2B5EF4-FFF2-40B4-BE49-F238E27FC236}">
                <a16:creationId xmlns:a16="http://schemas.microsoft.com/office/drawing/2014/main" id="{D1A15F7D-BB29-124B-8E2B-7A1472998A66}"/>
              </a:ext>
            </a:extLst>
          </p:cNvPr>
          <p:cNvSpPr txBox="1"/>
          <p:nvPr/>
        </p:nvSpPr>
        <p:spPr>
          <a:xfrm>
            <a:off x="5759676" y="2265474"/>
            <a:ext cx="2950423" cy="369332"/>
          </a:xfrm>
          <a:prstGeom prst="rect">
            <a:avLst/>
          </a:prstGeom>
          <a:noFill/>
        </p:spPr>
        <p:txBody>
          <a:bodyPr wrap="none" rtlCol="0">
            <a:spAutoFit/>
          </a:bodyPr>
          <a:lstStyle/>
          <a:p>
            <a:r>
              <a:rPr lang="fr-FR" sz="1800" dirty="0">
                <a:latin typeface="+mn-lt"/>
              </a:rPr>
              <a:t>IES (intelligence Economique)</a:t>
            </a:r>
          </a:p>
        </p:txBody>
      </p:sp>
      <p:sp>
        <p:nvSpPr>
          <p:cNvPr id="5" name="ZoneTexte 4">
            <a:extLst>
              <a:ext uri="{FF2B5EF4-FFF2-40B4-BE49-F238E27FC236}">
                <a16:creationId xmlns:a16="http://schemas.microsoft.com/office/drawing/2014/main" id="{17A36070-FF54-9544-9B78-A5FE53162D90}"/>
              </a:ext>
            </a:extLst>
          </p:cNvPr>
          <p:cNvSpPr txBox="1"/>
          <p:nvPr/>
        </p:nvSpPr>
        <p:spPr>
          <a:xfrm>
            <a:off x="1035377" y="2268227"/>
            <a:ext cx="2484911" cy="369332"/>
          </a:xfrm>
          <a:prstGeom prst="rect">
            <a:avLst/>
          </a:prstGeom>
          <a:noFill/>
        </p:spPr>
        <p:txBody>
          <a:bodyPr wrap="none" rtlCol="0">
            <a:spAutoFit/>
          </a:bodyPr>
          <a:lstStyle/>
          <a:p>
            <a:r>
              <a:rPr lang="fr-FR" sz="1800" dirty="0">
                <a:latin typeface="+mn-lt"/>
              </a:rPr>
              <a:t>Surveillance - réputation</a:t>
            </a:r>
          </a:p>
        </p:txBody>
      </p:sp>
      <p:sp>
        <p:nvSpPr>
          <p:cNvPr id="8" name="Rectangle 7">
            <a:extLst>
              <a:ext uri="{FF2B5EF4-FFF2-40B4-BE49-F238E27FC236}">
                <a16:creationId xmlns:a16="http://schemas.microsoft.com/office/drawing/2014/main" id="{E3304389-CFD4-8C4F-B07E-21533C472EB5}"/>
              </a:ext>
            </a:extLst>
          </p:cNvPr>
          <p:cNvSpPr/>
          <p:nvPr/>
        </p:nvSpPr>
        <p:spPr>
          <a:xfrm>
            <a:off x="971766"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Les SI de l’entreprise (SIG et SI Métiers)</a:t>
            </a:r>
          </a:p>
        </p:txBody>
      </p:sp>
      <p:sp>
        <p:nvSpPr>
          <p:cNvPr id="9" name="Rectangle 8">
            <a:extLst>
              <a:ext uri="{FF2B5EF4-FFF2-40B4-BE49-F238E27FC236}">
                <a16:creationId xmlns:a16="http://schemas.microsoft.com/office/drawing/2014/main" id="{F14174BC-D174-2544-8F3B-2D84A0F89E7C}"/>
              </a:ext>
            </a:extLst>
          </p:cNvPr>
          <p:cNvSpPr/>
          <p:nvPr/>
        </p:nvSpPr>
        <p:spPr>
          <a:xfrm>
            <a:off x="3673291" y="3641610"/>
            <a:ext cx="2312199" cy="853131"/>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digital externe (Réseaux sociaux, Services cloud)</a:t>
            </a:r>
          </a:p>
        </p:txBody>
      </p:sp>
      <p:sp>
        <p:nvSpPr>
          <p:cNvPr id="10" name="Rectangle 9">
            <a:extLst>
              <a:ext uri="{FF2B5EF4-FFF2-40B4-BE49-F238E27FC236}">
                <a16:creationId xmlns:a16="http://schemas.microsoft.com/office/drawing/2014/main" id="{25350F8D-7330-6D43-9DCF-AD7C3373E819}"/>
              </a:ext>
            </a:extLst>
          </p:cNvPr>
          <p:cNvSpPr/>
          <p:nvPr/>
        </p:nvSpPr>
        <p:spPr>
          <a:xfrm>
            <a:off x="950441" y="4738830"/>
            <a:ext cx="5035049" cy="69690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partenaire et « clients »</a:t>
            </a:r>
          </a:p>
        </p:txBody>
      </p:sp>
      <p:sp>
        <p:nvSpPr>
          <p:cNvPr id="11" name="Rectangle 10">
            <a:extLst>
              <a:ext uri="{FF2B5EF4-FFF2-40B4-BE49-F238E27FC236}">
                <a16:creationId xmlns:a16="http://schemas.microsoft.com/office/drawing/2014/main" id="{AE9E76DE-357B-1045-8B21-3627BF8D7DE3}"/>
              </a:ext>
            </a:extLst>
          </p:cNvPr>
          <p:cNvSpPr/>
          <p:nvPr/>
        </p:nvSpPr>
        <p:spPr>
          <a:xfrm>
            <a:off x="6374816" y="3641609"/>
            <a:ext cx="2312199" cy="1794129"/>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L’environnement numérique mondial (Internet, </a:t>
            </a:r>
            <a:r>
              <a:rPr lang="fr-FR" sz="1600" dirty="0" err="1">
                <a:solidFill>
                  <a:schemeClr val="tx1"/>
                </a:solidFill>
              </a:rPr>
              <a:t>DarkWeb</a:t>
            </a:r>
            <a:r>
              <a:rPr lang="fr-FR" sz="1600" dirty="0">
                <a:solidFill>
                  <a:schemeClr val="tx1"/>
                </a:solidFill>
              </a:rPr>
              <a:t> …)</a:t>
            </a:r>
          </a:p>
        </p:txBody>
      </p:sp>
      <p:sp>
        <p:nvSpPr>
          <p:cNvPr id="12" name="ZoneTexte 11">
            <a:extLst>
              <a:ext uri="{FF2B5EF4-FFF2-40B4-BE49-F238E27FC236}">
                <a16:creationId xmlns:a16="http://schemas.microsoft.com/office/drawing/2014/main" id="{4DAEE095-0B38-4B44-AF71-DF4FAD65AEF0}"/>
              </a:ext>
            </a:extLst>
          </p:cNvPr>
          <p:cNvSpPr txBox="1"/>
          <p:nvPr/>
        </p:nvSpPr>
        <p:spPr>
          <a:xfrm>
            <a:off x="3733856" y="1342825"/>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grpSp>
        <p:nvGrpSpPr>
          <p:cNvPr id="17" name="Groupe 16">
            <a:extLst>
              <a:ext uri="{FF2B5EF4-FFF2-40B4-BE49-F238E27FC236}">
                <a16:creationId xmlns:a16="http://schemas.microsoft.com/office/drawing/2014/main" id="{55CED34A-87C1-5F49-B050-42F30CFECCD2}"/>
              </a:ext>
            </a:extLst>
          </p:cNvPr>
          <p:cNvGrpSpPr/>
          <p:nvPr/>
        </p:nvGrpSpPr>
        <p:grpSpPr>
          <a:xfrm>
            <a:off x="629763" y="3356992"/>
            <a:ext cx="507277" cy="458927"/>
            <a:chOff x="3288320" y="2904051"/>
            <a:chExt cx="651292" cy="696908"/>
          </a:xfrm>
        </p:grpSpPr>
        <p:sp>
          <p:nvSpPr>
            <p:cNvPr id="18" name="Ellipse 17">
              <a:extLst>
                <a:ext uri="{FF2B5EF4-FFF2-40B4-BE49-F238E27FC236}">
                  <a16:creationId xmlns:a16="http://schemas.microsoft.com/office/drawing/2014/main" id="{557823EA-01B1-B64C-A52E-EB331A414B23}"/>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9" name="Image 18">
              <a:extLst>
                <a:ext uri="{FF2B5EF4-FFF2-40B4-BE49-F238E27FC236}">
                  <a16:creationId xmlns:a16="http://schemas.microsoft.com/office/drawing/2014/main" id="{36AB29F9-8217-C54C-AF38-DAAE0C6FD43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0" name="Groupe 19">
            <a:extLst>
              <a:ext uri="{FF2B5EF4-FFF2-40B4-BE49-F238E27FC236}">
                <a16:creationId xmlns:a16="http://schemas.microsoft.com/office/drawing/2014/main" id="{7C750F08-082C-D946-90E6-367344B1CEA1}"/>
              </a:ext>
            </a:extLst>
          </p:cNvPr>
          <p:cNvGrpSpPr/>
          <p:nvPr/>
        </p:nvGrpSpPr>
        <p:grpSpPr>
          <a:xfrm>
            <a:off x="3356558" y="3363499"/>
            <a:ext cx="507277" cy="458927"/>
            <a:chOff x="3288320" y="2904051"/>
            <a:chExt cx="651292" cy="696908"/>
          </a:xfrm>
        </p:grpSpPr>
        <p:sp>
          <p:nvSpPr>
            <p:cNvPr id="21" name="Ellipse 20">
              <a:extLst>
                <a:ext uri="{FF2B5EF4-FFF2-40B4-BE49-F238E27FC236}">
                  <a16:creationId xmlns:a16="http://schemas.microsoft.com/office/drawing/2014/main" id="{CEC4E13C-AC8F-9B4E-B415-4422E57C225E}"/>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2" name="Image 21">
              <a:extLst>
                <a:ext uri="{FF2B5EF4-FFF2-40B4-BE49-F238E27FC236}">
                  <a16:creationId xmlns:a16="http://schemas.microsoft.com/office/drawing/2014/main" id="{4DB3572F-A400-EB4C-8542-14CA9F04A93B}"/>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3" name="Groupe 22">
            <a:extLst>
              <a:ext uri="{FF2B5EF4-FFF2-40B4-BE49-F238E27FC236}">
                <a16:creationId xmlns:a16="http://schemas.microsoft.com/office/drawing/2014/main" id="{58DA7748-B652-1148-9DCA-5EF51C74A4CD}"/>
              </a:ext>
            </a:extLst>
          </p:cNvPr>
          <p:cNvGrpSpPr/>
          <p:nvPr/>
        </p:nvGrpSpPr>
        <p:grpSpPr>
          <a:xfrm>
            <a:off x="6121177" y="3435834"/>
            <a:ext cx="507277" cy="458927"/>
            <a:chOff x="3288320" y="2904051"/>
            <a:chExt cx="651292" cy="696908"/>
          </a:xfrm>
        </p:grpSpPr>
        <p:sp>
          <p:nvSpPr>
            <p:cNvPr id="24" name="Ellipse 23">
              <a:extLst>
                <a:ext uri="{FF2B5EF4-FFF2-40B4-BE49-F238E27FC236}">
                  <a16:creationId xmlns:a16="http://schemas.microsoft.com/office/drawing/2014/main" id="{DB6BD85D-F627-444A-B801-84C34C350EBA}"/>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5" name="Image 24">
              <a:extLst>
                <a:ext uri="{FF2B5EF4-FFF2-40B4-BE49-F238E27FC236}">
                  <a16:creationId xmlns:a16="http://schemas.microsoft.com/office/drawing/2014/main" id="{8AEB36F7-4214-5049-9E89-3B55570707F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grpSp>
        <p:nvGrpSpPr>
          <p:cNvPr id="26" name="Groupe 25">
            <a:extLst>
              <a:ext uri="{FF2B5EF4-FFF2-40B4-BE49-F238E27FC236}">
                <a16:creationId xmlns:a16="http://schemas.microsoft.com/office/drawing/2014/main" id="{B8945A7B-511B-244A-AAF5-1855B75BADC7}"/>
              </a:ext>
            </a:extLst>
          </p:cNvPr>
          <p:cNvGrpSpPr/>
          <p:nvPr/>
        </p:nvGrpSpPr>
        <p:grpSpPr>
          <a:xfrm>
            <a:off x="629763" y="4608596"/>
            <a:ext cx="507277" cy="458927"/>
            <a:chOff x="3288320" y="2904051"/>
            <a:chExt cx="651292" cy="696908"/>
          </a:xfrm>
        </p:grpSpPr>
        <p:sp>
          <p:nvSpPr>
            <p:cNvPr id="27" name="Ellipse 26">
              <a:extLst>
                <a:ext uri="{FF2B5EF4-FFF2-40B4-BE49-F238E27FC236}">
                  <a16:creationId xmlns:a16="http://schemas.microsoft.com/office/drawing/2014/main" id="{40BCC9AF-7230-A944-ACC4-3A2E8F988F8B}"/>
                </a:ext>
              </a:extLst>
            </p:cNvPr>
            <p:cNvSpPr/>
            <p:nvPr/>
          </p:nvSpPr>
          <p:spPr>
            <a:xfrm>
              <a:off x="3288320" y="2904051"/>
              <a:ext cx="651292" cy="69690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28" name="Image 27">
              <a:extLst>
                <a:ext uri="{FF2B5EF4-FFF2-40B4-BE49-F238E27FC236}">
                  <a16:creationId xmlns:a16="http://schemas.microsoft.com/office/drawing/2014/main" id="{4DAC0C3A-4D92-7349-9016-D9E4B3E2AAB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5356" y="3023777"/>
              <a:ext cx="477220" cy="477220"/>
            </a:xfrm>
            <a:prstGeom prst="rect">
              <a:avLst/>
            </a:prstGeom>
          </p:spPr>
        </p:pic>
      </p:grpSp>
      <p:sp>
        <p:nvSpPr>
          <p:cNvPr id="29" name="Triangle 28">
            <a:extLst>
              <a:ext uri="{FF2B5EF4-FFF2-40B4-BE49-F238E27FC236}">
                <a16:creationId xmlns:a16="http://schemas.microsoft.com/office/drawing/2014/main" id="{D847316B-CB7A-4541-8188-EE4F906757DA}"/>
              </a:ext>
            </a:extLst>
          </p:cNvPr>
          <p:cNvSpPr/>
          <p:nvPr/>
        </p:nvSpPr>
        <p:spPr>
          <a:xfrm rot="10800000">
            <a:off x="1773776" y="2776092"/>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0" name="Triangle 29">
            <a:extLst>
              <a:ext uri="{FF2B5EF4-FFF2-40B4-BE49-F238E27FC236}">
                <a16:creationId xmlns:a16="http://schemas.microsoft.com/office/drawing/2014/main" id="{F4F53A23-6AA4-0842-8752-A9EE39CBBE4B}"/>
              </a:ext>
            </a:extLst>
          </p:cNvPr>
          <p:cNvSpPr/>
          <p:nvPr/>
        </p:nvSpPr>
        <p:spPr>
          <a:xfrm rot="10800000">
            <a:off x="6866169" y="2753043"/>
            <a:ext cx="1008112" cy="576064"/>
          </a:xfrm>
          <a:prstGeom prst="triangl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94221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20067" y="5394473"/>
            <a:ext cx="1660445" cy="1387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sz="1600"/>
          </a:p>
        </p:txBody>
      </p:sp>
      <p:sp>
        <p:nvSpPr>
          <p:cNvPr id="4" name="Titre 3"/>
          <p:cNvSpPr>
            <a:spLocks noGrp="1"/>
          </p:cNvSpPr>
          <p:nvPr>
            <p:ph type="title"/>
          </p:nvPr>
        </p:nvSpPr>
        <p:spPr>
          <a:xfrm>
            <a:off x="229960" y="-654860"/>
            <a:ext cx="9029700" cy="1355587"/>
          </a:xfrm>
        </p:spPr>
        <p:txBody>
          <a:bodyPr/>
          <a:lstStyle/>
          <a:p>
            <a:pPr algn="ctr"/>
            <a:r>
              <a:rPr lang="fr-FR" sz="1800" dirty="0"/>
              <a:t>Stratégie de Cyberdéfense</a:t>
            </a:r>
            <a:br>
              <a:rPr lang="fr-FR" sz="1800" dirty="0"/>
            </a:br>
            <a:r>
              <a:rPr lang="fr-FR" sz="1800" dirty="0"/>
              <a:t>lutte informatique opérationnelle</a:t>
            </a:r>
            <a:br>
              <a:rPr lang="fr-FR" sz="1800" dirty="0"/>
            </a:br>
            <a:endParaRPr lang="fr-FR" sz="1800" dirty="0"/>
          </a:p>
        </p:txBody>
      </p:sp>
      <p:grpSp>
        <p:nvGrpSpPr>
          <p:cNvPr id="21" name="Groupe 20"/>
          <p:cNvGrpSpPr/>
          <p:nvPr/>
        </p:nvGrpSpPr>
        <p:grpSpPr>
          <a:xfrm>
            <a:off x="6963908" y="1268760"/>
            <a:ext cx="1467637" cy="4926595"/>
            <a:chOff x="9248360" y="867557"/>
            <a:chExt cx="1956850" cy="5700842"/>
          </a:xfrm>
        </p:grpSpPr>
        <p:sp>
          <p:nvSpPr>
            <p:cNvPr id="8" name="Rectangle 7"/>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12" name="Rectangle 11"/>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18" name="Rectangle 17"/>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23" name="Groupe 22"/>
          <p:cNvGrpSpPr/>
          <p:nvPr/>
        </p:nvGrpSpPr>
        <p:grpSpPr>
          <a:xfrm>
            <a:off x="2393156" y="2924944"/>
            <a:ext cx="4460375" cy="1555537"/>
            <a:chOff x="2819400" y="972000"/>
            <a:chExt cx="6096000" cy="1800000"/>
          </a:xfrm>
        </p:grpSpPr>
        <p:sp>
          <p:nvSpPr>
            <p:cNvPr id="9" name="Rectangle 8"/>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et identifier</a:t>
              </a:r>
            </a:p>
            <a:p>
              <a:pPr algn="ctr"/>
              <a:r>
                <a:rPr lang="fr-FR" sz="1400" dirty="0">
                  <a:solidFill>
                    <a:schemeClr val="bg1"/>
                  </a:solidFill>
                </a:rPr>
                <a:t>les menaces actives et potentielles</a:t>
              </a:r>
            </a:p>
          </p:txBody>
        </p:sp>
        <p:sp>
          <p:nvSpPr>
            <p:cNvPr id="19" name="Rectangle 18"/>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20" name="Rectangle 19"/>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2" name="ZoneTexte 1"/>
          <p:cNvSpPr txBox="1"/>
          <p:nvPr/>
        </p:nvSpPr>
        <p:spPr>
          <a:xfrm rot="16200000">
            <a:off x="-1067824" y="4520032"/>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26" name="ZoneTexte 25"/>
          <p:cNvSpPr txBox="1"/>
          <p:nvPr/>
        </p:nvSpPr>
        <p:spPr>
          <a:xfrm>
            <a:off x="2322092" y="2023931"/>
            <a:ext cx="4708819" cy="315471"/>
          </a:xfrm>
          <a:prstGeom prst="rect">
            <a:avLst/>
          </a:prstGeom>
          <a:noFill/>
        </p:spPr>
        <p:txBody>
          <a:bodyPr wrap="square" lIns="68580" tIns="34290" rIns="68580" bIns="34290" rtlCol="0">
            <a:spAutoFit/>
          </a:bodyPr>
          <a:lstStyle/>
          <a:p>
            <a:pPr algn="ctr"/>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24" name="Groupe 23"/>
          <p:cNvGrpSpPr/>
          <p:nvPr/>
        </p:nvGrpSpPr>
        <p:grpSpPr>
          <a:xfrm>
            <a:off x="712371" y="1196752"/>
            <a:ext cx="1566248" cy="5004682"/>
            <a:chOff x="870203" y="972000"/>
            <a:chExt cx="1860262" cy="5603612"/>
          </a:xfrm>
        </p:grpSpPr>
        <p:sp>
          <p:nvSpPr>
            <p:cNvPr id="25" name="Rectangle 24"/>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28" name="Rectangle 2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29" name="Rectangle 2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Corriger ou couvrir les vulnérabilités</a:t>
              </a:r>
            </a:p>
            <a:p>
              <a:pPr algn="ctr"/>
              <a:r>
                <a:rPr lang="fr-FR" sz="1400" dirty="0">
                  <a:solidFill>
                    <a:schemeClr val="bg1"/>
                  </a:solidFill>
                </a:rPr>
                <a:t>et les menaces associées</a:t>
              </a:r>
            </a:p>
          </p:txBody>
        </p:sp>
      </p:grpSp>
      <p:sp>
        <p:nvSpPr>
          <p:cNvPr id="22" name="ZoneTexte 21"/>
          <p:cNvSpPr txBox="1"/>
          <p:nvPr/>
        </p:nvSpPr>
        <p:spPr>
          <a:xfrm>
            <a:off x="505213" y="758170"/>
            <a:ext cx="1978555" cy="438582"/>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Vulnérabilités</a:t>
            </a:r>
          </a:p>
        </p:txBody>
      </p:sp>
      <p:sp>
        <p:nvSpPr>
          <p:cNvPr id="30" name="ZoneTexte 29"/>
          <p:cNvSpPr txBox="1"/>
          <p:nvPr/>
        </p:nvSpPr>
        <p:spPr>
          <a:xfrm>
            <a:off x="2263799" y="2360226"/>
            <a:ext cx="4708820" cy="438582"/>
          </a:xfrm>
          <a:prstGeom prst="rect">
            <a:avLst/>
          </a:prstGeom>
          <a:noFill/>
        </p:spPr>
        <p:txBody>
          <a:bodyPr wrap="square" lIns="68580" tIns="34290" rIns="68580" bIns="34290" rtlCol="0">
            <a:spAutoFit/>
          </a:bodyPr>
          <a:lstStyle/>
          <a:p>
            <a:pPr algn="ctr"/>
            <a:r>
              <a:rPr lang="fr-FR" dirty="0">
                <a:solidFill>
                  <a:srgbClr val="002060"/>
                </a:solidFill>
                <a:latin typeface="Arial" panose="020B0604020202020204" pitchFamily="34" charset="0"/>
                <a:cs typeface="Arial" panose="020B0604020202020204" pitchFamily="34" charset="0"/>
              </a:rPr>
              <a:t>Menaces</a:t>
            </a:r>
          </a:p>
        </p:txBody>
      </p:sp>
      <p:sp>
        <p:nvSpPr>
          <p:cNvPr id="31" name="ZoneTexte 30"/>
          <p:cNvSpPr txBox="1"/>
          <p:nvPr/>
        </p:nvSpPr>
        <p:spPr>
          <a:xfrm>
            <a:off x="6963908" y="830178"/>
            <a:ext cx="1409117" cy="438582"/>
          </a:xfrm>
          <a:prstGeom prst="rect">
            <a:avLst/>
          </a:prstGeom>
          <a:noFill/>
        </p:spPr>
        <p:txBody>
          <a:bodyPr wrap="square" lIns="68580" tIns="34290" rIns="68580" bIns="34290" rtlCol="0">
            <a:spAutoFit/>
          </a:bodyPr>
          <a:lstStyle/>
          <a:p>
            <a:r>
              <a:rPr lang="fr-FR" dirty="0">
                <a:solidFill>
                  <a:srgbClr val="00B050"/>
                </a:solidFill>
                <a:latin typeface="Arial" panose="020B0604020202020204" pitchFamily="34" charset="0"/>
                <a:cs typeface="Arial" panose="020B0604020202020204" pitchFamily="34" charset="0"/>
              </a:rPr>
              <a:t>Incidents</a:t>
            </a:r>
          </a:p>
        </p:txBody>
      </p:sp>
      <p:sp>
        <p:nvSpPr>
          <p:cNvPr id="5" name="Rectangle 4"/>
          <p:cNvSpPr/>
          <p:nvPr/>
        </p:nvSpPr>
        <p:spPr>
          <a:xfrm>
            <a:off x="2393156" y="4587104"/>
            <a:ext cx="44603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6" name="ZoneTexte 5"/>
          <p:cNvSpPr txBox="1"/>
          <p:nvPr/>
        </p:nvSpPr>
        <p:spPr>
          <a:xfrm>
            <a:off x="2220493" y="5784441"/>
            <a:ext cx="4773564" cy="153888"/>
          </a:xfrm>
          <a:prstGeom prst="rect">
            <a:avLst/>
          </a:prstGeom>
        </p:spPr>
        <p:txBody>
          <a:bodyPr wrap="square" lIns="0" tIns="0" rIns="0" bIns="0" rtlCol="0">
            <a:spAutoFit/>
          </a:bodyPr>
          <a:lstStyle/>
          <a:p>
            <a:pPr algn="ctr"/>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eduf@ction</a:t>
            </a:r>
            <a:r>
              <a:rPr lang="fr-FR" sz="1000" dirty="0">
                <a:latin typeface="Arial" panose="020B0604020202020204" pitchFamily="34" charset="0"/>
                <a:cs typeface="Arial" panose="020B0604020202020204" pitchFamily="34" charset="0"/>
              </a:rPr>
              <a:t> : Simple Cyberdefense Model</a:t>
            </a:r>
          </a:p>
        </p:txBody>
      </p:sp>
      <p:sp>
        <p:nvSpPr>
          <p:cNvPr id="27" name="ZoneTexte 26"/>
          <p:cNvSpPr txBox="1"/>
          <p:nvPr/>
        </p:nvSpPr>
        <p:spPr>
          <a:xfrm rot="5400000">
            <a:off x="6640245" y="3989743"/>
            <a:ext cx="4102599" cy="315471"/>
          </a:xfrm>
          <a:prstGeom prst="rect">
            <a:avLst/>
          </a:prstGeom>
          <a:noFill/>
        </p:spPr>
        <p:txBody>
          <a:bodyPr wrap="none" lIns="68580" tIns="34290" rIns="68580" bIns="34290" rtlCol="0">
            <a:spAutoFit/>
          </a:bodyPr>
          <a:lstStyle/>
          <a:p>
            <a:pPr algn="r"/>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
        <p:nvSpPr>
          <p:cNvPr id="7" name="Rectangle 6"/>
          <p:cNvSpPr/>
          <p:nvPr/>
        </p:nvSpPr>
        <p:spPr>
          <a:xfrm>
            <a:off x="10594980" y="2390243"/>
            <a:ext cx="4614817" cy="3697894"/>
          </a:xfrm>
          <a:prstGeom prst="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426666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268760"/>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2131259"/>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583858"/>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332057"/>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1AEB872-5814-AD46-9331-AB4243968F35}"/>
              </a:ext>
            </a:extLst>
          </p:cNvPr>
          <p:cNvPicPr>
            <a:picLocks noChangeAspect="1"/>
          </p:cNvPicPr>
          <p:nvPr/>
        </p:nvPicPr>
        <p:blipFill>
          <a:blip r:embed="rId2">
            <a:duotone>
              <a:schemeClr val="accent2">
                <a:shade val="45000"/>
                <a:satMod val="135000"/>
              </a:schemeClr>
              <a:prstClr val="white"/>
            </a:duotone>
            <a:alphaModFix/>
            <a:extLst>
              <a:ext uri="{28A0092B-C50C-407E-A947-70E740481C1C}">
                <a14:useLocalDpi xmlns:a14="http://schemas.microsoft.com/office/drawing/2010/main" val="0"/>
              </a:ext>
            </a:extLst>
          </a:blip>
          <a:stretch>
            <a:fillRect/>
          </a:stretch>
        </p:blipFill>
        <p:spPr>
          <a:xfrm>
            <a:off x="971600" y="1700808"/>
            <a:ext cx="3456384" cy="3456384"/>
          </a:xfrm>
          <a:prstGeom prst="rect">
            <a:avLst/>
          </a:prstGeom>
        </p:spPr>
      </p:pic>
      <p:sp>
        <p:nvSpPr>
          <p:cNvPr id="3" name="ZoneTexte 2">
            <a:extLst>
              <a:ext uri="{FF2B5EF4-FFF2-40B4-BE49-F238E27FC236}">
                <a16:creationId xmlns:a16="http://schemas.microsoft.com/office/drawing/2014/main" id="{D837B3EC-6828-EB44-BF35-B6B28B2B20A7}"/>
              </a:ext>
            </a:extLst>
          </p:cNvPr>
          <p:cNvSpPr txBox="1"/>
          <p:nvPr/>
        </p:nvSpPr>
        <p:spPr>
          <a:xfrm>
            <a:off x="1187624" y="908720"/>
            <a:ext cx="3024336" cy="5262979"/>
          </a:xfrm>
          <a:prstGeom prst="rect">
            <a:avLst/>
          </a:prstGeom>
          <a:noFill/>
        </p:spPr>
        <p:txBody>
          <a:bodyPr wrap="square" rtlCol="0">
            <a:spAutoFit/>
          </a:bodyPr>
          <a:lstStyle/>
          <a:p>
            <a:pPr algn="ctr"/>
            <a:r>
              <a:rPr lang="fr-FR" sz="4800" b="1" dirty="0">
                <a:solidFill>
                  <a:schemeClr val="accent2"/>
                </a:solidFill>
                <a:latin typeface="+mn-lt"/>
              </a:rPr>
              <a:t>CYBERDEF </a:t>
            </a: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endParaRPr lang="fr-FR" sz="4800" b="1" dirty="0">
              <a:solidFill>
                <a:schemeClr val="accent2"/>
              </a:solidFill>
              <a:latin typeface="+mn-lt"/>
            </a:endParaRPr>
          </a:p>
          <a:p>
            <a:pPr algn="ctr"/>
            <a:r>
              <a:rPr lang="fr-FR" sz="4800" b="1" dirty="0">
                <a:solidFill>
                  <a:schemeClr val="accent2"/>
                </a:solidFill>
                <a:latin typeface="+mn-lt"/>
              </a:rPr>
              <a:t>101</a:t>
            </a:r>
          </a:p>
        </p:txBody>
      </p:sp>
    </p:spTree>
    <p:extLst>
      <p:ext uri="{BB962C8B-B14F-4D97-AF65-F5344CB8AC3E}">
        <p14:creationId xmlns:p14="http://schemas.microsoft.com/office/powerpoint/2010/main" val="452633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Fcdw3504\Desktop\4627e953-265a-4721-af21-21430b4ce139.png">
            <a:extLst>
              <a:ext uri="{FF2B5EF4-FFF2-40B4-BE49-F238E27FC236}">
                <a16:creationId xmlns:a16="http://schemas.microsoft.com/office/drawing/2014/main" id="{89EBFABB-3742-7541-96E2-6B3E181597EE}"/>
              </a:ext>
            </a:extLst>
          </p:cNvPr>
          <p:cNvPicPr>
            <a:picLocks noChangeAspect="1" noChangeArrowheads="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99539" y="-226693"/>
            <a:ext cx="4415556" cy="230301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e 24">
            <a:extLst>
              <a:ext uri="{FF2B5EF4-FFF2-40B4-BE49-F238E27FC236}">
                <a16:creationId xmlns:a16="http://schemas.microsoft.com/office/drawing/2014/main" id="{2888312C-8740-7E4B-9F60-DA4E858B1C51}"/>
              </a:ext>
            </a:extLst>
          </p:cNvPr>
          <p:cNvGrpSpPr/>
          <p:nvPr/>
        </p:nvGrpSpPr>
        <p:grpSpPr>
          <a:xfrm>
            <a:off x="1331640" y="552531"/>
            <a:ext cx="6105893" cy="5752938"/>
            <a:chOff x="223287" y="636415"/>
            <a:chExt cx="6105893" cy="5752938"/>
          </a:xfrm>
        </p:grpSpPr>
        <p:sp>
          <p:nvSpPr>
            <p:cNvPr id="23" name="Ellipse 22">
              <a:extLst>
                <a:ext uri="{FF2B5EF4-FFF2-40B4-BE49-F238E27FC236}">
                  <a16:creationId xmlns:a16="http://schemas.microsoft.com/office/drawing/2014/main" id="{C400DF2E-2CB2-394F-8E93-1A7C208B0EA6}"/>
                </a:ext>
              </a:extLst>
            </p:cNvPr>
            <p:cNvSpPr/>
            <p:nvPr/>
          </p:nvSpPr>
          <p:spPr>
            <a:xfrm>
              <a:off x="2128287" y="2564904"/>
              <a:ext cx="2452054" cy="2373244"/>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22" name="Groupe 21">
              <a:extLst>
                <a:ext uri="{FF2B5EF4-FFF2-40B4-BE49-F238E27FC236}">
                  <a16:creationId xmlns:a16="http://schemas.microsoft.com/office/drawing/2014/main" id="{383CEDB7-E72B-8D47-AB73-20DBD2CC8960}"/>
                </a:ext>
              </a:extLst>
            </p:cNvPr>
            <p:cNvGrpSpPr/>
            <p:nvPr/>
          </p:nvGrpSpPr>
          <p:grpSpPr>
            <a:xfrm>
              <a:off x="4466503" y="2607227"/>
              <a:ext cx="1862677" cy="1862677"/>
              <a:chOff x="4340750" y="3277942"/>
              <a:chExt cx="1862677" cy="1862677"/>
            </a:xfrm>
          </p:grpSpPr>
          <p:pic>
            <p:nvPicPr>
              <p:cNvPr id="5" name="Image 4">
                <a:extLst>
                  <a:ext uri="{FF2B5EF4-FFF2-40B4-BE49-F238E27FC236}">
                    <a16:creationId xmlns:a16="http://schemas.microsoft.com/office/drawing/2014/main" id="{A356AA78-1115-AA48-A19D-3F30A579EED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40750" y="3277942"/>
                <a:ext cx="1862677" cy="1862677"/>
              </a:xfrm>
              <a:prstGeom prst="rect">
                <a:avLst/>
              </a:prstGeom>
            </p:spPr>
          </p:pic>
          <p:sp>
            <p:nvSpPr>
              <p:cNvPr id="13" name="Rectangle 12">
                <a:extLst>
                  <a:ext uri="{FF2B5EF4-FFF2-40B4-BE49-F238E27FC236}">
                    <a16:creationId xmlns:a16="http://schemas.microsoft.com/office/drawing/2014/main" id="{DBBB1CB3-D4A3-264D-838F-7F468C82FD2C}"/>
                  </a:ext>
                </a:extLst>
              </p:cNvPr>
              <p:cNvSpPr/>
              <p:nvPr/>
            </p:nvSpPr>
            <p:spPr>
              <a:xfrm>
                <a:off x="4691331" y="4515593"/>
                <a:ext cx="146815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err="1">
                    <a:solidFill>
                      <a:schemeClr val="accent2"/>
                    </a:solidFill>
                    <a:latin typeface="+mj-lt"/>
                  </a:rPr>
                  <a:t>Detection</a:t>
                </a:r>
                <a:endParaRPr lang="fr-FR" sz="1400" dirty="0">
                  <a:solidFill>
                    <a:schemeClr val="accent2"/>
                  </a:solidFill>
                  <a:latin typeface="+mj-lt"/>
                </a:endParaRPr>
              </a:p>
            </p:txBody>
          </p:sp>
        </p:grpSp>
        <p:grpSp>
          <p:nvGrpSpPr>
            <p:cNvPr id="21" name="Groupe 20">
              <a:extLst>
                <a:ext uri="{FF2B5EF4-FFF2-40B4-BE49-F238E27FC236}">
                  <a16:creationId xmlns:a16="http://schemas.microsoft.com/office/drawing/2014/main" id="{BA1CE44F-6FCE-344B-B3C8-FD27D7842D29}"/>
                </a:ext>
              </a:extLst>
            </p:cNvPr>
            <p:cNvGrpSpPr/>
            <p:nvPr/>
          </p:nvGrpSpPr>
          <p:grpSpPr>
            <a:xfrm>
              <a:off x="223287" y="2564904"/>
              <a:ext cx="1905000" cy="1905000"/>
              <a:chOff x="678095" y="3235619"/>
              <a:chExt cx="1905000" cy="1905000"/>
            </a:xfrm>
          </p:grpSpPr>
          <p:sp>
            <p:nvSpPr>
              <p:cNvPr id="7" name="Rectangle 6">
                <a:extLst>
                  <a:ext uri="{FF2B5EF4-FFF2-40B4-BE49-F238E27FC236}">
                    <a16:creationId xmlns:a16="http://schemas.microsoft.com/office/drawing/2014/main" id="{A75985DA-2195-6140-BEEB-975B2C46A6D8}"/>
                  </a:ext>
                </a:extLst>
              </p:cNvPr>
              <p:cNvSpPr/>
              <p:nvPr/>
            </p:nvSpPr>
            <p:spPr>
              <a:xfrm>
                <a:off x="895573" y="4600877"/>
                <a:ext cx="1515929"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Protection</a:t>
                </a:r>
              </a:p>
            </p:txBody>
          </p:sp>
          <p:pic>
            <p:nvPicPr>
              <p:cNvPr id="15" name="Image 14">
                <a:extLst>
                  <a:ext uri="{FF2B5EF4-FFF2-40B4-BE49-F238E27FC236}">
                    <a16:creationId xmlns:a16="http://schemas.microsoft.com/office/drawing/2014/main" id="{59C7BF67-CF87-BC49-A4C0-8494CD439411}"/>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8095" y="3235619"/>
                <a:ext cx="1905000" cy="1905000"/>
              </a:xfrm>
              <a:prstGeom prst="rect">
                <a:avLst/>
              </a:prstGeom>
            </p:spPr>
          </p:pic>
        </p:grpSp>
        <p:grpSp>
          <p:nvGrpSpPr>
            <p:cNvPr id="24" name="Groupe 23">
              <a:extLst>
                <a:ext uri="{FF2B5EF4-FFF2-40B4-BE49-F238E27FC236}">
                  <a16:creationId xmlns:a16="http://schemas.microsoft.com/office/drawing/2014/main" id="{C87CAFA3-C4D7-AE45-9F7A-D64D0B8DF6E6}"/>
                </a:ext>
              </a:extLst>
            </p:cNvPr>
            <p:cNvGrpSpPr/>
            <p:nvPr/>
          </p:nvGrpSpPr>
          <p:grpSpPr>
            <a:xfrm>
              <a:off x="2563235" y="4653464"/>
              <a:ext cx="1715757" cy="1735889"/>
              <a:chOff x="3776807" y="4384251"/>
              <a:chExt cx="1715757" cy="1735889"/>
            </a:xfrm>
          </p:grpSpPr>
          <p:sp>
            <p:nvSpPr>
              <p:cNvPr id="11" name="Rectangle 10">
                <a:extLst>
                  <a:ext uri="{FF2B5EF4-FFF2-40B4-BE49-F238E27FC236}">
                    <a16:creationId xmlns:a16="http://schemas.microsoft.com/office/drawing/2014/main" id="{15CC0843-6877-D440-9CB9-F71C6E732C33}"/>
                  </a:ext>
                </a:extLst>
              </p:cNvPr>
              <p:cNvSpPr/>
              <p:nvPr/>
            </p:nvSpPr>
            <p:spPr>
              <a:xfrm>
                <a:off x="3880023" y="5812363"/>
                <a:ext cx="1509324"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Mitigation</a:t>
                </a:r>
              </a:p>
            </p:txBody>
          </p:sp>
          <p:pic>
            <p:nvPicPr>
              <p:cNvPr id="16" name="Image 15">
                <a:extLst>
                  <a:ext uri="{FF2B5EF4-FFF2-40B4-BE49-F238E27FC236}">
                    <a16:creationId xmlns:a16="http://schemas.microsoft.com/office/drawing/2014/main" id="{960F7BC4-8023-A74D-8B6F-8CAEED64C253}"/>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76807" y="4384251"/>
                <a:ext cx="1715757" cy="1715757"/>
              </a:xfrm>
              <a:prstGeom prst="rect">
                <a:avLst/>
              </a:prstGeom>
            </p:spPr>
          </p:pic>
        </p:grpSp>
        <p:grpSp>
          <p:nvGrpSpPr>
            <p:cNvPr id="18" name="Groupe 17">
              <a:extLst>
                <a:ext uri="{FF2B5EF4-FFF2-40B4-BE49-F238E27FC236}">
                  <a16:creationId xmlns:a16="http://schemas.microsoft.com/office/drawing/2014/main" id="{4F171425-682C-7649-A3F2-F0686219A61D}"/>
                </a:ext>
              </a:extLst>
            </p:cNvPr>
            <p:cNvGrpSpPr/>
            <p:nvPr/>
          </p:nvGrpSpPr>
          <p:grpSpPr>
            <a:xfrm>
              <a:off x="2373992" y="636415"/>
              <a:ext cx="1905000" cy="1905000"/>
              <a:chOff x="3367088" y="1055693"/>
              <a:chExt cx="1905000" cy="1905000"/>
            </a:xfrm>
          </p:grpSpPr>
          <p:sp>
            <p:nvSpPr>
              <p:cNvPr id="9" name="Rectangle 8">
                <a:extLst>
                  <a:ext uri="{FF2B5EF4-FFF2-40B4-BE49-F238E27FC236}">
                    <a16:creationId xmlns:a16="http://schemas.microsoft.com/office/drawing/2014/main" id="{0D68DB32-8BCB-D84E-A3C8-BA4A00018955}"/>
                  </a:ext>
                </a:extLst>
              </p:cNvPr>
              <p:cNvSpPr/>
              <p:nvPr/>
            </p:nvSpPr>
            <p:spPr>
              <a:xfrm>
                <a:off x="3548698" y="2579485"/>
                <a:ext cx="1597425" cy="307777"/>
              </a:xfrm>
              <a:prstGeom prst="rect">
                <a:avLst/>
              </a:prstGeom>
            </p:spPr>
            <p:txBody>
              <a:bodyPr wrap="none">
                <a:spAutoFit/>
              </a:bodyPr>
              <a:lstStyle/>
              <a:p>
                <a:pPr lvl="0" algn="ctr"/>
                <a:r>
                  <a:rPr lang="fr-FR" sz="1400" dirty="0" err="1">
                    <a:solidFill>
                      <a:schemeClr val="accent2"/>
                    </a:solidFill>
                    <a:latin typeface="+mj-lt"/>
                  </a:rPr>
                  <a:t>Threat</a:t>
                </a:r>
                <a:r>
                  <a:rPr lang="fr-FR" sz="1400" dirty="0">
                    <a:solidFill>
                      <a:schemeClr val="accent2"/>
                    </a:solidFill>
                  </a:rPr>
                  <a:t>  </a:t>
                </a:r>
                <a:r>
                  <a:rPr lang="fr-FR" sz="1400" dirty="0">
                    <a:solidFill>
                      <a:schemeClr val="accent2"/>
                    </a:solidFill>
                    <a:latin typeface="+mj-lt"/>
                  </a:rPr>
                  <a:t>Intelligence</a:t>
                </a:r>
              </a:p>
            </p:txBody>
          </p:sp>
          <p:pic>
            <p:nvPicPr>
              <p:cNvPr id="17" name="Image 16">
                <a:extLst>
                  <a:ext uri="{FF2B5EF4-FFF2-40B4-BE49-F238E27FC236}">
                    <a16:creationId xmlns:a16="http://schemas.microsoft.com/office/drawing/2014/main" id="{CE40930B-2B15-0E4C-B7D3-4A753999FC3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67088" y="1055693"/>
                <a:ext cx="1905000" cy="1905000"/>
              </a:xfrm>
              <a:prstGeom prst="rect">
                <a:avLst/>
              </a:prstGeom>
            </p:spPr>
          </p:pic>
        </p:grpSp>
        <p:pic>
          <p:nvPicPr>
            <p:cNvPr id="19" name="Image 18">
              <a:extLst>
                <a:ext uri="{FF2B5EF4-FFF2-40B4-BE49-F238E27FC236}">
                  <a16:creationId xmlns:a16="http://schemas.microsoft.com/office/drawing/2014/main" id="{F4B3857D-DA89-EC4F-9F13-8F7D1E4105AF}"/>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485222" y="2349450"/>
              <a:ext cx="1715757" cy="1715757"/>
            </a:xfrm>
            <a:prstGeom prst="rect">
              <a:avLst/>
            </a:prstGeom>
          </p:spPr>
        </p:pic>
        <p:sp>
          <p:nvSpPr>
            <p:cNvPr id="20" name="Rectangle 19">
              <a:extLst>
                <a:ext uri="{FF2B5EF4-FFF2-40B4-BE49-F238E27FC236}">
                  <a16:creationId xmlns:a16="http://schemas.microsoft.com/office/drawing/2014/main" id="{00E0F574-736D-0241-8AFD-DE75FA095137}"/>
                </a:ext>
              </a:extLst>
            </p:cNvPr>
            <p:cNvSpPr/>
            <p:nvPr/>
          </p:nvSpPr>
          <p:spPr>
            <a:xfrm>
              <a:off x="2458408" y="3757750"/>
              <a:ext cx="1896865" cy="830997"/>
            </a:xfrm>
            <a:prstGeom prst="rect">
              <a:avLst/>
            </a:prstGeom>
          </p:spPr>
          <p:txBody>
            <a:bodyPr wrap="none">
              <a:spAutoFit/>
            </a:bodyPr>
            <a:lstStyle/>
            <a:p>
              <a:pPr lvl="0" algn="ctr"/>
              <a:r>
                <a:rPr lang="fr-FR" b="1" dirty="0" err="1">
                  <a:solidFill>
                    <a:schemeClr val="accent2"/>
                  </a:solidFill>
                  <a:latin typeface="+mj-lt"/>
                </a:rPr>
                <a:t>Threat</a:t>
              </a:r>
              <a:r>
                <a:rPr lang="fr-FR" b="1" dirty="0">
                  <a:solidFill>
                    <a:schemeClr val="accent2"/>
                  </a:solidFill>
                </a:rPr>
                <a:t> </a:t>
              </a:r>
              <a:br>
                <a:rPr lang="fr-FR" b="1" dirty="0">
                  <a:solidFill>
                    <a:schemeClr val="accent2"/>
                  </a:solidFill>
                </a:rPr>
              </a:br>
              <a:r>
                <a:rPr lang="fr-FR" b="1" dirty="0">
                  <a:solidFill>
                    <a:schemeClr val="accent2"/>
                  </a:solidFill>
                  <a:latin typeface="+mj-lt"/>
                </a:rPr>
                <a:t>Management</a:t>
              </a:r>
            </a:p>
          </p:txBody>
        </p:sp>
      </p:grpSp>
    </p:spTree>
    <p:extLst>
      <p:ext uri="{BB962C8B-B14F-4D97-AF65-F5344CB8AC3E}">
        <p14:creationId xmlns:p14="http://schemas.microsoft.com/office/powerpoint/2010/main" val="3392851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14" name="Espace réservé du contenu 3">
            <a:extLst>
              <a:ext uri="{FF2B5EF4-FFF2-40B4-BE49-F238E27FC236}">
                <a16:creationId xmlns:a16="http://schemas.microsoft.com/office/drawing/2014/main" id="{B3F6BCA3-7112-0849-906F-0DFF59D74D51}"/>
              </a:ext>
            </a:extLst>
          </p:cNvPr>
          <p:cNvSpPr txBox="1">
            <a:spLocks/>
          </p:cNvSpPr>
          <p:nvPr/>
        </p:nvSpPr>
        <p:spPr bwMode="auto">
          <a:xfrm>
            <a:off x="1983743" y="2126634"/>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Prise de connaissance de l’existence de la vulnérabilité</a:t>
            </a:r>
          </a:p>
        </p:txBody>
      </p:sp>
      <p:sp>
        <p:nvSpPr>
          <p:cNvPr id="20" name="Espace réservé du contenu 3">
            <a:extLst>
              <a:ext uri="{FF2B5EF4-FFF2-40B4-BE49-F238E27FC236}">
                <a16:creationId xmlns:a16="http://schemas.microsoft.com/office/drawing/2014/main" id="{E91738C7-FE3D-7E40-A4EA-9F895FD54791}"/>
              </a:ext>
            </a:extLst>
          </p:cNvPr>
          <p:cNvSpPr txBox="1">
            <a:spLocks/>
          </p:cNvSpPr>
          <p:nvPr/>
        </p:nvSpPr>
        <p:spPr bwMode="auto">
          <a:xfrm>
            <a:off x="2916939" y="3010248"/>
            <a:ext cx="1388140" cy="5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Recherche des systèmes impactés par la vulnérabilité</a:t>
            </a:r>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3987634" y="2094119"/>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6155678"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cxnSp>
        <p:nvCxnSpPr>
          <p:cNvPr id="6" name="Connecteur droit avec flèche 5">
            <a:extLst>
              <a:ext uri="{FF2B5EF4-FFF2-40B4-BE49-F238E27FC236}">
                <a16:creationId xmlns:a16="http://schemas.microsoft.com/office/drawing/2014/main" id="{AF2F1CA1-6D2C-DC42-A3F3-158699D677DC}"/>
              </a:ext>
            </a:extLst>
          </p:cNvPr>
          <p:cNvCxnSpPr>
            <a:cxnSpLocks/>
          </p:cNvCxnSpPr>
          <p:nvPr/>
        </p:nvCxnSpPr>
        <p:spPr>
          <a:xfrm>
            <a:off x="2870542" y="2947930"/>
            <a:ext cx="1584176"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33651" y="4126986"/>
            <a:ext cx="4568717"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71065183-8E77-CE4E-B992-CB8C58E71B4B}"/>
              </a:ext>
            </a:extLst>
          </p:cNvPr>
          <p:cNvCxnSpPr>
            <a:cxnSpLocks/>
            <a:stCxn id="26" idx="0"/>
          </p:cNvCxnSpPr>
          <p:nvPr/>
        </p:nvCxnSpPr>
        <p:spPr>
          <a:xfrm>
            <a:off x="2604118" y="3085204"/>
            <a:ext cx="547" cy="1715398"/>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D52B19C4-9B81-C24D-AA2A-B07FF02F6C6E}"/>
              </a:ext>
            </a:extLst>
          </p:cNvPr>
          <p:cNvCxnSpPr>
            <a:cxnSpLocks/>
          </p:cNvCxnSpPr>
          <p:nvPr/>
        </p:nvCxnSpPr>
        <p:spPr>
          <a:xfrm>
            <a:off x="4608984" y="3047716"/>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6404423" y="307070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80928"/>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2456072" y="280391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7" name="Triangle 26">
            <a:extLst>
              <a:ext uri="{FF2B5EF4-FFF2-40B4-BE49-F238E27FC236}">
                <a16:creationId xmlns:a16="http://schemas.microsoft.com/office/drawing/2014/main" id="{EAB916DD-4C3E-244E-B334-0DC65E180931}"/>
              </a:ext>
            </a:extLst>
          </p:cNvPr>
          <p:cNvSpPr/>
          <p:nvPr/>
        </p:nvSpPr>
        <p:spPr>
          <a:xfrm rot="10800000">
            <a:off x="4453125" y="2804074"/>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6256377" y="278941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49934"/>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EA69B4E6-ED3E-AF47-89B8-C8C160EED8E4}"/>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cxnSp>
        <p:nvCxnSpPr>
          <p:cNvPr id="38" name="Connecteur droit avec flèche 37">
            <a:extLst>
              <a:ext uri="{FF2B5EF4-FFF2-40B4-BE49-F238E27FC236}">
                <a16:creationId xmlns:a16="http://schemas.microsoft.com/office/drawing/2014/main" id="{1C4AD10C-403F-9C4F-95B0-1E53A4F6BA62}"/>
              </a:ext>
            </a:extLst>
          </p:cNvPr>
          <p:cNvCxnSpPr>
            <a:cxnSpLocks/>
          </p:cNvCxnSpPr>
          <p:nvPr/>
        </p:nvCxnSpPr>
        <p:spPr>
          <a:xfrm>
            <a:off x="1873850" y="3694727"/>
            <a:ext cx="793644"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88DF9F-228E-1E48-A9D3-5E5142C55B58}"/>
              </a:ext>
            </a:extLst>
          </p:cNvPr>
          <p:cNvCxnSpPr>
            <a:cxnSpLocks/>
          </p:cNvCxnSpPr>
          <p:nvPr/>
        </p:nvCxnSpPr>
        <p:spPr>
          <a:xfrm>
            <a:off x="5794080" y="3694727"/>
            <a:ext cx="608288"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Espace réservé du contenu 3">
            <a:extLst>
              <a:ext uri="{FF2B5EF4-FFF2-40B4-BE49-F238E27FC236}">
                <a16:creationId xmlns:a16="http://schemas.microsoft.com/office/drawing/2014/main" id="{01DF4A8A-F79D-0647-A9A1-773784AFD2C8}"/>
              </a:ext>
            </a:extLst>
          </p:cNvPr>
          <p:cNvSpPr txBox="1">
            <a:spLocks/>
          </p:cNvSpPr>
          <p:nvPr/>
        </p:nvSpPr>
        <p:spPr bwMode="auto">
          <a:xfrm>
            <a:off x="1943658" y="3215761"/>
            <a:ext cx="1642540" cy="77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RENS</a:t>
            </a:r>
            <a:endParaRPr lang="fr-FR" altLang="fr-FR" sz="1200" b="1" dirty="0">
              <a:solidFill>
                <a:schemeClr val="tx1"/>
              </a:solidFill>
            </a:endParaRPr>
          </a:p>
        </p:txBody>
      </p:sp>
      <p:sp>
        <p:nvSpPr>
          <p:cNvPr id="42" name="Espace réservé du contenu 3">
            <a:extLst>
              <a:ext uri="{FF2B5EF4-FFF2-40B4-BE49-F238E27FC236}">
                <a16:creationId xmlns:a16="http://schemas.microsoft.com/office/drawing/2014/main" id="{9F9F52B7-8DA7-8B44-8C2C-AA0A4FDE3323}"/>
              </a:ext>
            </a:extLst>
          </p:cNvPr>
          <p:cNvSpPr txBox="1">
            <a:spLocks/>
          </p:cNvSpPr>
          <p:nvPr/>
        </p:nvSpPr>
        <p:spPr bwMode="auto">
          <a:xfrm>
            <a:off x="5822777" y="3232586"/>
            <a:ext cx="815476"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 </a:t>
            </a:r>
            <a:br>
              <a:rPr lang="fr-FR" altLang="fr-FR" sz="1200" dirty="0">
                <a:solidFill>
                  <a:schemeClr val="tx1"/>
                </a:solidFill>
              </a:rPr>
            </a:br>
            <a:r>
              <a:rPr lang="fr-FR" altLang="fr-FR" sz="1050" b="1" dirty="0">
                <a:solidFill>
                  <a:schemeClr val="tx1"/>
                </a:solidFill>
              </a:rPr>
              <a:t>PATCH</a:t>
            </a:r>
            <a:endParaRPr lang="fr-FR" altLang="fr-FR" sz="1200" b="1" dirty="0">
              <a:solidFill>
                <a:schemeClr val="tx1"/>
              </a:solidFill>
            </a:endParaRPr>
          </a:p>
        </p:txBody>
      </p:sp>
      <p:cxnSp>
        <p:nvCxnSpPr>
          <p:cNvPr id="43" name="Connecteur droit avec flèche 42">
            <a:extLst>
              <a:ext uri="{FF2B5EF4-FFF2-40B4-BE49-F238E27FC236}">
                <a16:creationId xmlns:a16="http://schemas.microsoft.com/office/drawing/2014/main" id="{D14A0D2A-5416-6A47-B350-DCA748759220}"/>
              </a:ext>
            </a:extLst>
          </p:cNvPr>
          <p:cNvCxnSpPr>
            <a:cxnSpLocks/>
          </p:cNvCxnSpPr>
          <p:nvPr/>
        </p:nvCxnSpPr>
        <p:spPr>
          <a:xfrm>
            <a:off x="4608984" y="3423723"/>
            <a:ext cx="1213793" cy="0"/>
          </a:xfrm>
          <a:prstGeom prst="straightConnector1">
            <a:avLst/>
          </a:prstGeom>
          <a:ln w="5715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Espace réservé du contenu 3">
            <a:extLst>
              <a:ext uri="{FF2B5EF4-FFF2-40B4-BE49-F238E27FC236}">
                <a16:creationId xmlns:a16="http://schemas.microsoft.com/office/drawing/2014/main" id="{BE4AD7E7-ACD9-5F4A-B57F-94ADCC8EDFDD}"/>
              </a:ext>
            </a:extLst>
          </p:cNvPr>
          <p:cNvSpPr txBox="1">
            <a:spLocks/>
          </p:cNvSpPr>
          <p:nvPr/>
        </p:nvSpPr>
        <p:spPr bwMode="auto">
          <a:xfrm>
            <a:off x="4773348" y="2945443"/>
            <a:ext cx="901381" cy="4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000" b="1" dirty="0">
                <a:solidFill>
                  <a:schemeClr val="tx1"/>
                </a:solidFill>
              </a:rPr>
              <a:t>COUVERTURE</a:t>
            </a:r>
          </a:p>
          <a:p>
            <a:pPr marL="0" indent="0">
              <a:buNone/>
            </a:pPr>
            <a:r>
              <a:rPr lang="fr-FR" altLang="fr-FR" sz="1000" b="1" dirty="0">
                <a:solidFill>
                  <a:schemeClr val="tx1"/>
                </a:solidFill>
              </a:rPr>
              <a:t>RISQUE</a:t>
            </a:r>
            <a:endParaRPr lang="fr-FR" altLang="fr-FR" sz="1200" b="1" dirty="0">
              <a:solidFill>
                <a:schemeClr val="tx1"/>
              </a:solidFill>
            </a:endParaRPr>
          </a:p>
        </p:txBody>
      </p:sp>
    </p:spTree>
    <p:extLst>
      <p:ext uri="{BB962C8B-B14F-4D97-AF65-F5344CB8AC3E}">
        <p14:creationId xmlns:p14="http://schemas.microsoft.com/office/powerpoint/2010/main" val="83531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1030670" y="4747589"/>
            <a:ext cx="6565666"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1035891" y="1143760"/>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9576D9B1-20A5-8943-AE58-CC2CCFF0B37D}"/>
              </a:ext>
            </a:extLst>
          </p:cNvPr>
          <p:cNvSpPr/>
          <p:nvPr/>
        </p:nvSpPr>
        <p:spPr>
          <a:xfrm>
            <a:off x="975164" y="4682163"/>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chap-VulMan-Gest.tex</a:t>
            </a:r>
            <a:r>
              <a:rPr lang="fr-FR" sz="1800" dirty="0">
                <a:solidFill>
                  <a:schemeClr val="bg1"/>
                </a:solidFill>
                <a:latin typeface="+mn-lt"/>
              </a:rPr>
              <a:t> / </a:t>
            </a:r>
            <a:r>
              <a:rPr lang="fr-FR" sz="1800" dirty="0" err="1">
                <a:solidFill>
                  <a:schemeClr val="bg1"/>
                </a:solidFill>
                <a:latin typeface="+mn-lt"/>
              </a:rPr>
              <a:t>img-vul-patchtime.pdf</a:t>
            </a:r>
            <a:endParaRPr lang="fr-FR" sz="1800" dirty="0">
              <a:solidFill>
                <a:schemeClr val="bg1"/>
              </a:solidFill>
              <a:latin typeface="+mn-lt"/>
            </a:endParaRPr>
          </a:p>
        </p:txBody>
      </p:sp>
      <p:sp>
        <p:nvSpPr>
          <p:cNvPr id="2" name="Triangle 1">
            <a:extLst>
              <a:ext uri="{FF2B5EF4-FFF2-40B4-BE49-F238E27FC236}">
                <a16:creationId xmlns:a16="http://schemas.microsoft.com/office/drawing/2014/main" id="{086B5742-C514-1F47-8AE6-407C3C52FBB6}"/>
              </a:ext>
            </a:extLst>
          </p:cNvPr>
          <p:cNvSpPr/>
          <p:nvPr/>
        </p:nvSpPr>
        <p:spPr>
          <a:xfrm rot="10800000">
            <a:off x="1675654" y="1647464"/>
            <a:ext cx="296093" cy="281290"/>
          </a:xfrm>
          <a:prstGeom prst="triangle">
            <a:avLst/>
          </a:prstGeom>
          <a:solidFill>
            <a:schemeClr val="tx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22" name="Espace réservé du contenu 3">
            <a:extLst>
              <a:ext uri="{FF2B5EF4-FFF2-40B4-BE49-F238E27FC236}">
                <a16:creationId xmlns:a16="http://schemas.microsoft.com/office/drawing/2014/main" id="{F38C4A5A-6489-2643-B359-281AC4BD91B2}"/>
              </a:ext>
            </a:extLst>
          </p:cNvPr>
          <p:cNvSpPr txBox="1">
            <a:spLocks/>
          </p:cNvSpPr>
          <p:nvPr/>
        </p:nvSpPr>
        <p:spPr bwMode="auto">
          <a:xfrm>
            <a:off x="1923226" y="2138671"/>
            <a:ext cx="152316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Découverte de la vulnérabilité dans les composants du SI</a:t>
            </a:r>
          </a:p>
        </p:txBody>
      </p:sp>
      <p:sp>
        <p:nvSpPr>
          <p:cNvPr id="24" name="Espace réservé du contenu 3">
            <a:extLst>
              <a:ext uri="{FF2B5EF4-FFF2-40B4-BE49-F238E27FC236}">
                <a16:creationId xmlns:a16="http://schemas.microsoft.com/office/drawing/2014/main" id="{3145CAD8-136D-CF45-A759-61D6945F7336}"/>
              </a:ext>
            </a:extLst>
          </p:cNvPr>
          <p:cNvSpPr txBox="1">
            <a:spLocks/>
          </p:cNvSpPr>
          <p:nvPr/>
        </p:nvSpPr>
        <p:spPr bwMode="auto">
          <a:xfrm>
            <a:off x="5832627" y="2271294"/>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Application du correctif</a:t>
            </a:r>
          </a:p>
        </p:txBody>
      </p:sp>
      <p:sp>
        <p:nvSpPr>
          <p:cNvPr id="25" name="Espace réservé du contenu 3">
            <a:extLst>
              <a:ext uri="{FF2B5EF4-FFF2-40B4-BE49-F238E27FC236}">
                <a16:creationId xmlns:a16="http://schemas.microsoft.com/office/drawing/2014/main" id="{ECF12EDA-06E5-774D-A783-6ED2D67B5E89}"/>
              </a:ext>
            </a:extLst>
          </p:cNvPr>
          <p:cNvSpPr txBox="1">
            <a:spLocks/>
          </p:cNvSpPr>
          <p:nvPr/>
        </p:nvSpPr>
        <p:spPr bwMode="auto">
          <a:xfrm>
            <a:off x="5250109" y="1635981"/>
            <a:ext cx="1388147"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Mise à disposition d’un correctif</a:t>
            </a:r>
          </a:p>
        </p:txBody>
      </p:sp>
      <p:sp>
        <p:nvSpPr>
          <p:cNvPr id="28" name="Triangle 27">
            <a:extLst>
              <a:ext uri="{FF2B5EF4-FFF2-40B4-BE49-F238E27FC236}">
                <a16:creationId xmlns:a16="http://schemas.microsoft.com/office/drawing/2014/main" id="{0E233475-BD97-0340-A1A0-C783A42C90D0}"/>
              </a:ext>
            </a:extLst>
          </p:cNvPr>
          <p:cNvSpPr/>
          <p:nvPr/>
        </p:nvSpPr>
        <p:spPr>
          <a:xfrm rot="10800000">
            <a:off x="5648089" y="2093645"/>
            <a:ext cx="296093" cy="281290"/>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Rectangle : coins arrondis 8">
            <a:extLst>
              <a:ext uri="{FF2B5EF4-FFF2-40B4-BE49-F238E27FC236}">
                <a16:creationId xmlns:a16="http://schemas.microsoft.com/office/drawing/2014/main" id="{7C59119C-A481-6743-ABAE-9B6802566F01}"/>
              </a:ext>
            </a:extLst>
          </p:cNvPr>
          <p:cNvSpPr/>
          <p:nvPr/>
        </p:nvSpPr>
        <p:spPr>
          <a:xfrm>
            <a:off x="1827512" y="3336242"/>
            <a:ext cx="3958600" cy="291546"/>
          </a:xfrm>
          <a:prstGeom prst="roundRect">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100" dirty="0">
                <a:solidFill>
                  <a:schemeClr val="accent2"/>
                </a:solidFill>
              </a:rPr>
              <a:t>Fenêtre d’exposition</a:t>
            </a:r>
          </a:p>
        </p:txBody>
      </p:sp>
      <p:cxnSp>
        <p:nvCxnSpPr>
          <p:cNvPr id="11" name="Connecteur droit 10">
            <a:extLst>
              <a:ext uri="{FF2B5EF4-FFF2-40B4-BE49-F238E27FC236}">
                <a16:creationId xmlns:a16="http://schemas.microsoft.com/office/drawing/2014/main" id="{4469AEB0-BED8-1B40-B939-63451C4349FD}"/>
              </a:ext>
            </a:extLst>
          </p:cNvPr>
          <p:cNvCxnSpPr>
            <a:cxnSpLocks/>
            <a:stCxn id="2" idx="0"/>
          </p:cNvCxnSpPr>
          <p:nvPr/>
        </p:nvCxnSpPr>
        <p:spPr>
          <a:xfrm>
            <a:off x="1823700" y="1928754"/>
            <a:ext cx="11996" cy="2818835"/>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DBD5E9B-5F52-ED48-B097-3F0747CEFF95}"/>
              </a:ext>
            </a:extLst>
          </p:cNvPr>
          <p:cNvCxnSpPr>
            <a:cxnSpLocks/>
          </p:cNvCxnSpPr>
          <p:nvPr/>
        </p:nvCxnSpPr>
        <p:spPr>
          <a:xfrm>
            <a:off x="5796136" y="2109098"/>
            <a:ext cx="0" cy="2629337"/>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5DFB3716-E1C8-0D48-8DC9-904BC0B16773}"/>
              </a:ext>
            </a:extLst>
          </p:cNvPr>
          <p:cNvCxnSpPr>
            <a:cxnSpLocks/>
            <a:stCxn id="29" idx="0"/>
          </p:cNvCxnSpPr>
          <p:nvPr/>
        </p:nvCxnSpPr>
        <p:spPr>
          <a:xfrm>
            <a:off x="5794306" y="3047632"/>
            <a:ext cx="0" cy="1690719"/>
          </a:xfrm>
          <a:prstGeom prst="line">
            <a:avLst/>
          </a:prstGeom>
          <a:ln>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5483B3D8-0EA2-3746-82A0-2DD4BB466FA5}"/>
              </a:ext>
            </a:extLst>
          </p:cNvPr>
          <p:cNvCxnSpPr>
            <a:cxnSpLocks/>
          </p:cNvCxnSpPr>
          <p:nvPr/>
        </p:nvCxnSpPr>
        <p:spPr>
          <a:xfrm flipH="1">
            <a:off x="1030670" y="2757942"/>
            <a:ext cx="5282490" cy="4405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riangle 25">
            <a:extLst>
              <a:ext uri="{FF2B5EF4-FFF2-40B4-BE49-F238E27FC236}">
                <a16:creationId xmlns:a16="http://schemas.microsoft.com/office/drawing/2014/main" id="{7A9322DE-1906-9E4D-9DF6-17651103E3AE}"/>
              </a:ext>
            </a:extLst>
          </p:cNvPr>
          <p:cNvSpPr/>
          <p:nvPr/>
        </p:nvSpPr>
        <p:spPr>
          <a:xfrm rot="10800000">
            <a:off x="1678909" y="2818191"/>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9" name="Triangle 28">
            <a:extLst>
              <a:ext uri="{FF2B5EF4-FFF2-40B4-BE49-F238E27FC236}">
                <a16:creationId xmlns:a16="http://schemas.microsoft.com/office/drawing/2014/main" id="{8AAAF750-CE78-9343-B2DB-2EEE85CEF69F}"/>
              </a:ext>
            </a:extLst>
          </p:cNvPr>
          <p:cNvSpPr/>
          <p:nvPr/>
        </p:nvSpPr>
        <p:spPr>
          <a:xfrm rot="10800000">
            <a:off x="5646260" y="2766342"/>
            <a:ext cx="296093" cy="281290"/>
          </a:xfrm>
          <a:prstGeom prst="triangle">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52" name="Connecteur droit 51">
            <a:extLst>
              <a:ext uri="{FF2B5EF4-FFF2-40B4-BE49-F238E27FC236}">
                <a16:creationId xmlns:a16="http://schemas.microsoft.com/office/drawing/2014/main" id="{58C5D8FC-0D2C-4144-B2C5-036B7E6284D9}"/>
              </a:ext>
            </a:extLst>
          </p:cNvPr>
          <p:cNvCxnSpPr>
            <a:cxnSpLocks/>
            <a:stCxn id="28" idx="3"/>
          </p:cNvCxnSpPr>
          <p:nvPr/>
        </p:nvCxnSpPr>
        <p:spPr>
          <a:xfrm flipH="1">
            <a:off x="993165" y="2093645"/>
            <a:ext cx="4802970" cy="358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A391A4E6-2EBD-CF4E-A0B6-EB9AA7C39849}"/>
              </a:ext>
            </a:extLst>
          </p:cNvPr>
          <p:cNvCxnSpPr>
            <a:cxnSpLocks/>
            <a:stCxn id="2" idx="3"/>
          </p:cNvCxnSpPr>
          <p:nvPr/>
        </p:nvCxnSpPr>
        <p:spPr>
          <a:xfrm flipH="1">
            <a:off x="1038503" y="1647464"/>
            <a:ext cx="78519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Espace réservé du contenu 3">
            <a:extLst>
              <a:ext uri="{FF2B5EF4-FFF2-40B4-BE49-F238E27FC236}">
                <a16:creationId xmlns:a16="http://schemas.microsoft.com/office/drawing/2014/main" id="{7B062824-1092-DB41-A9CF-B3A62F6A0808}"/>
              </a:ext>
            </a:extLst>
          </p:cNvPr>
          <p:cNvSpPr txBox="1">
            <a:spLocks/>
          </p:cNvSpPr>
          <p:nvPr/>
        </p:nvSpPr>
        <p:spPr bwMode="auto">
          <a:xfrm>
            <a:off x="256348" y="265446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Entreprise</a:t>
            </a:r>
          </a:p>
        </p:txBody>
      </p:sp>
      <p:sp>
        <p:nvSpPr>
          <p:cNvPr id="61" name="Espace réservé du contenu 3">
            <a:extLst>
              <a:ext uri="{FF2B5EF4-FFF2-40B4-BE49-F238E27FC236}">
                <a16:creationId xmlns:a16="http://schemas.microsoft.com/office/drawing/2014/main" id="{3F455029-BCBC-C54D-A8C1-B5EAA2882381}"/>
              </a:ext>
            </a:extLst>
          </p:cNvPr>
          <p:cNvSpPr txBox="1">
            <a:spLocks/>
          </p:cNvSpPr>
          <p:nvPr/>
        </p:nvSpPr>
        <p:spPr bwMode="auto">
          <a:xfrm>
            <a:off x="360959" y="1994627"/>
            <a:ext cx="936104"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Editeur</a:t>
            </a:r>
          </a:p>
        </p:txBody>
      </p:sp>
      <p:sp>
        <p:nvSpPr>
          <p:cNvPr id="62" name="Espace réservé du contenu 3">
            <a:extLst>
              <a:ext uri="{FF2B5EF4-FFF2-40B4-BE49-F238E27FC236}">
                <a16:creationId xmlns:a16="http://schemas.microsoft.com/office/drawing/2014/main" id="{2B94EFF9-6C67-D448-B57C-1CE5547624D4}"/>
              </a:ext>
            </a:extLst>
          </p:cNvPr>
          <p:cNvSpPr txBox="1">
            <a:spLocks/>
          </p:cNvSpPr>
          <p:nvPr/>
        </p:nvSpPr>
        <p:spPr bwMode="auto">
          <a:xfrm>
            <a:off x="109701" y="1415402"/>
            <a:ext cx="1321400" cy="22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accent2"/>
                </a:solidFill>
              </a:rPr>
              <a:t>Découvreur Vulnérabilité</a:t>
            </a:r>
          </a:p>
        </p:txBody>
      </p:sp>
      <p:sp>
        <p:nvSpPr>
          <p:cNvPr id="63" name="Triangle 62">
            <a:extLst>
              <a:ext uri="{FF2B5EF4-FFF2-40B4-BE49-F238E27FC236}">
                <a16:creationId xmlns:a16="http://schemas.microsoft.com/office/drawing/2014/main" id="{5C47CBFA-79E8-B342-8DE3-4C4EF7B1507B}"/>
              </a:ext>
            </a:extLst>
          </p:cNvPr>
          <p:cNvSpPr/>
          <p:nvPr/>
        </p:nvSpPr>
        <p:spPr>
          <a:xfrm rot="5400000">
            <a:off x="1077897" y="2074653"/>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4" name="Triangle 63">
            <a:extLst>
              <a:ext uri="{FF2B5EF4-FFF2-40B4-BE49-F238E27FC236}">
                <a16:creationId xmlns:a16="http://schemas.microsoft.com/office/drawing/2014/main" id="{162644DB-2328-394A-BB70-6EED74AD89F2}"/>
              </a:ext>
            </a:extLst>
          </p:cNvPr>
          <p:cNvSpPr/>
          <p:nvPr/>
        </p:nvSpPr>
        <p:spPr>
          <a:xfrm rot="5400000">
            <a:off x="1087932" y="1559045"/>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5" name="Triangle 64">
            <a:extLst>
              <a:ext uri="{FF2B5EF4-FFF2-40B4-BE49-F238E27FC236}">
                <a16:creationId xmlns:a16="http://schemas.microsoft.com/office/drawing/2014/main" id="{6BCEADEA-3542-6045-96EA-1AFDE911808F}"/>
              </a:ext>
            </a:extLst>
          </p:cNvPr>
          <p:cNvSpPr/>
          <p:nvPr/>
        </p:nvSpPr>
        <p:spPr>
          <a:xfrm rot="5400000">
            <a:off x="1087946" y="2726948"/>
            <a:ext cx="62495" cy="14128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6" name="Espace réservé du contenu 3">
            <a:extLst>
              <a:ext uri="{FF2B5EF4-FFF2-40B4-BE49-F238E27FC236}">
                <a16:creationId xmlns:a16="http://schemas.microsoft.com/office/drawing/2014/main" id="{6BB57BF6-EFB2-2B47-9B34-B4E29B4AE758}"/>
              </a:ext>
            </a:extLst>
          </p:cNvPr>
          <p:cNvSpPr txBox="1">
            <a:spLocks/>
          </p:cNvSpPr>
          <p:nvPr/>
        </p:nvSpPr>
        <p:spPr bwMode="auto">
          <a:xfrm>
            <a:off x="203334" y="854793"/>
            <a:ext cx="1134133"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Acteurs</a:t>
            </a:r>
          </a:p>
        </p:txBody>
      </p:sp>
      <p:sp>
        <p:nvSpPr>
          <p:cNvPr id="38" name="Espace réservé du contenu 3">
            <a:extLst>
              <a:ext uri="{FF2B5EF4-FFF2-40B4-BE49-F238E27FC236}">
                <a16:creationId xmlns:a16="http://schemas.microsoft.com/office/drawing/2014/main" id="{21077F1A-67BE-9A4C-A2A1-C4E8C30B657A}"/>
              </a:ext>
            </a:extLst>
          </p:cNvPr>
          <p:cNvSpPr txBox="1">
            <a:spLocks/>
          </p:cNvSpPr>
          <p:nvPr/>
        </p:nvSpPr>
        <p:spPr bwMode="auto">
          <a:xfrm>
            <a:off x="4872180" y="4802634"/>
            <a:ext cx="2566995" cy="264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b="1" dirty="0">
                <a:solidFill>
                  <a:schemeClr val="tx1"/>
                </a:solidFill>
              </a:rPr>
              <a:t>Temps Opérationnel</a:t>
            </a:r>
          </a:p>
        </p:txBody>
      </p:sp>
      <p:sp>
        <p:nvSpPr>
          <p:cNvPr id="39" name="Espace réservé du contenu 3">
            <a:extLst>
              <a:ext uri="{FF2B5EF4-FFF2-40B4-BE49-F238E27FC236}">
                <a16:creationId xmlns:a16="http://schemas.microsoft.com/office/drawing/2014/main" id="{3E0C7EB4-56F9-EA49-A499-E6FBA288ED1E}"/>
              </a:ext>
            </a:extLst>
          </p:cNvPr>
          <p:cNvSpPr txBox="1">
            <a:spLocks/>
          </p:cNvSpPr>
          <p:nvPr/>
        </p:nvSpPr>
        <p:spPr bwMode="auto">
          <a:xfrm>
            <a:off x="2631167" y="3733673"/>
            <a:ext cx="2241013" cy="73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None/>
            </a:pPr>
            <a:r>
              <a:rPr lang="fr-FR" altLang="fr-FR" sz="1200" dirty="0">
                <a:solidFill>
                  <a:schemeClr val="tx1"/>
                </a:solidFill>
              </a:rPr>
              <a:t>Dans un monde idéal, la fenêtre d’exposition est liée simplement au temps de publication d’un correctif</a:t>
            </a:r>
          </a:p>
        </p:txBody>
      </p:sp>
    </p:spTree>
    <p:extLst>
      <p:ext uri="{BB962C8B-B14F-4D97-AF65-F5344CB8AC3E}">
        <p14:creationId xmlns:p14="http://schemas.microsoft.com/office/powerpoint/2010/main" val="393391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Rectangle à coins arrondis 12">
            <a:extLst>
              <a:ext uri="{FF2B5EF4-FFF2-40B4-BE49-F238E27FC236}">
                <a16:creationId xmlns:a16="http://schemas.microsoft.com/office/drawing/2014/main" id="{C1F13219-E7A4-2746-8C20-81D95D04E036}"/>
              </a:ext>
            </a:extLst>
          </p:cNvPr>
          <p:cNvSpPr/>
          <p:nvPr/>
        </p:nvSpPr>
        <p:spPr>
          <a:xfrm>
            <a:off x="3702403" y="3774234"/>
            <a:ext cx="1739194" cy="1041671"/>
          </a:xfrm>
          <a:prstGeom prst="roundRect">
            <a:avLst/>
          </a:prstGeom>
          <a:solidFill>
            <a:schemeClr val="tx1">
              <a:lumMod val="50000"/>
              <a:lumOff val="50000"/>
            </a:schemeClr>
          </a:solidFill>
          <a:ln w="57150" cmpd="sng">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p:txBody>
      </p:sp>
      <p:cxnSp>
        <p:nvCxnSpPr>
          <p:cNvPr id="15" name="Connecteur droit avec flèche 14">
            <a:extLst>
              <a:ext uri="{FF2B5EF4-FFF2-40B4-BE49-F238E27FC236}">
                <a16:creationId xmlns:a16="http://schemas.microsoft.com/office/drawing/2014/main" id="{DA873A90-5F2F-9447-8CB6-0F15181A5FDF}"/>
              </a:ext>
            </a:extLst>
          </p:cNvPr>
          <p:cNvCxnSpPr>
            <a:cxnSpLocks/>
            <a:stCxn id="40" idx="0"/>
            <a:endCxn id="4" idx="2"/>
          </p:cNvCxnSpPr>
          <p:nvPr/>
        </p:nvCxnSpPr>
        <p:spPr>
          <a:xfrm flipV="1">
            <a:off x="4572000" y="2825526"/>
            <a:ext cx="0" cy="948708"/>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6441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ulnerabilities threats model">
            <a:extLst>
              <a:ext uri="{FF2B5EF4-FFF2-40B4-BE49-F238E27FC236}">
                <a16:creationId xmlns:a16="http://schemas.microsoft.com/office/drawing/2014/main" id="{09AE8BD6-1D2B-1142-9CCB-4C2249DF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208" y="-747464"/>
            <a:ext cx="5328592" cy="3996444"/>
          </a:xfrm>
          <a:prstGeom prst="rect">
            <a:avLst/>
          </a:prstGeom>
          <a:noFill/>
          <a:extLst>
            <a:ext uri="{909E8E84-426E-40DD-AFC4-6F175D3DCCD1}">
              <a14:hiddenFill xmlns:a14="http://schemas.microsoft.com/office/drawing/2010/main">
                <a:solidFill>
                  <a:srgbClr val="FFFFFF"/>
                </a:solidFill>
              </a14:hiddenFill>
            </a:ext>
          </a:extLst>
        </p:spPr>
      </p:pic>
      <p:sp>
        <p:nvSpPr>
          <p:cNvPr id="3" name="Bouée 2">
            <a:extLst>
              <a:ext uri="{FF2B5EF4-FFF2-40B4-BE49-F238E27FC236}">
                <a16:creationId xmlns:a16="http://schemas.microsoft.com/office/drawing/2014/main" id="{4B1A869C-F905-1C48-A57B-FF75F614D8F6}"/>
              </a:ext>
            </a:extLst>
          </p:cNvPr>
          <p:cNvSpPr/>
          <p:nvPr/>
        </p:nvSpPr>
        <p:spPr>
          <a:xfrm>
            <a:off x="2159732" y="980728"/>
            <a:ext cx="4723767" cy="4896544"/>
          </a:xfrm>
          <a:prstGeom prst="donut">
            <a:avLst>
              <a:gd name="adj" fmla="val 3233"/>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solidFill>
                <a:schemeClr val="tx1"/>
              </a:solidFill>
            </a:endParaRPr>
          </a:p>
        </p:txBody>
      </p:sp>
      <p:sp>
        <p:nvSpPr>
          <p:cNvPr id="4" name="Triangle 3">
            <a:extLst>
              <a:ext uri="{FF2B5EF4-FFF2-40B4-BE49-F238E27FC236}">
                <a16:creationId xmlns:a16="http://schemas.microsoft.com/office/drawing/2014/main" id="{945EB0B2-A88C-A640-8B58-829348C66217}"/>
              </a:ext>
            </a:extLst>
          </p:cNvPr>
          <p:cNvSpPr/>
          <p:nvPr/>
        </p:nvSpPr>
        <p:spPr>
          <a:xfrm rot="5400000">
            <a:off x="4215580" y="687837"/>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5" name="Triangle 4">
            <a:extLst>
              <a:ext uri="{FF2B5EF4-FFF2-40B4-BE49-F238E27FC236}">
                <a16:creationId xmlns:a16="http://schemas.microsoft.com/office/drawing/2014/main" id="{064BCB92-F6C4-1441-AE9D-B878FE038A1A}"/>
              </a:ext>
            </a:extLst>
          </p:cNvPr>
          <p:cNvSpPr/>
          <p:nvPr/>
        </p:nvSpPr>
        <p:spPr>
          <a:xfrm rot="16200000">
            <a:off x="4318305" y="5372096"/>
            <a:ext cx="612068" cy="765803"/>
          </a:xfrm>
          <a:prstGeom prst="triangle">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err="1"/>
          </a:p>
        </p:txBody>
      </p:sp>
      <p:sp>
        <p:nvSpPr>
          <p:cNvPr id="6" name="Rectangle à coins arrondis 12">
            <a:extLst>
              <a:ext uri="{FF2B5EF4-FFF2-40B4-BE49-F238E27FC236}">
                <a16:creationId xmlns:a16="http://schemas.microsoft.com/office/drawing/2014/main" id="{B7DC1803-CC46-D445-A15B-2B246EAE893A}"/>
              </a:ext>
            </a:extLst>
          </p:cNvPr>
          <p:cNvSpPr/>
          <p:nvPr/>
        </p:nvSpPr>
        <p:spPr>
          <a:xfrm>
            <a:off x="1911493"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Menaces</a:t>
            </a:r>
          </a:p>
        </p:txBody>
      </p:sp>
      <p:sp>
        <p:nvSpPr>
          <p:cNvPr id="7" name="Rectangle à coins arrondis 12">
            <a:extLst>
              <a:ext uri="{FF2B5EF4-FFF2-40B4-BE49-F238E27FC236}">
                <a16:creationId xmlns:a16="http://schemas.microsoft.com/office/drawing/2014/main" id="{13B8ADE1-C328-8D40-B2D7-FC7F6193ACD4}"/>
              </a:ext>
            </a:extLst>
          </p:cNvPr>
          <p:cNvSpPr/>
          <p:nvPr/>
        </p:nvSpPr>
        <p:spPr>
          <a:xfrm>
            <a:off x="5278546" y="1812520"/>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Attaques</a:t>
            </a:r>
          </a:p>
        </p:txBody>
      </p:sp>
      <p:sp>
        <p:nvSpPr>
          <p:cNvPr id="8" name="Rectangle à coins arrondis 12">
            <a:extLst>
              <a:ext uri="{FF2B5EF4-FFF2-40B4-BE49-F238E27FC236}">
                <a16:creationId xmlns:a16="http://schemas.microsoft.com/office/drawing/2014/main" id="{2674ABDA-5642-744E-9424-4F9A08E9D3BB}"/>
              </a:ext>
            </a:extLst>
          </p:cNvPr>
          <p:cNvSpPr/>
          <p:nvPr/>
        </p:nvSpPr>
        <p:spPr>
          <a:xfrm>
            <a:off x="1386413"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Actifs</a:t>
            </a:r>
          </a:p>
        </p:txBody>
      </p:sp>
      <p:sp>
        <p:nvSpPr>
          <p:cNvPr id="9" name="Rectangle à coins arrondis 12">
            <a:extLst>
              <a:ext uri="{FF2B5EF4-FFF2-40B4-BE49-F238E27FC236}">
                <a16:creationId xmlns:a16="http://schemas.microsoft.com/office/drawing/2014/main" id="{5A6A436E-0278-4848-AF44-E12E85C1BFFD}"/>
              </a:ext>
            </a:extLst>
          </p:cNvPr>
          <p:cNvSpPr/>
          <p:nvPr/>
        </p:nvSpPr>
        <p:spPr>
          <a:xfrm>
            <a:off x="5508222" y="3272914"/>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Vulnerabilités</a:t>
            </a:r>
            <a:endParaRPr lang="fr-FR" b="1" dirty="0">
              <a:solidFill>
                <a:schemeClr val="tx1"/>
              </a:solidFill>
            </a:endParaRPr>
          </a:p>
        </p:txBody>
      </p:sp>
      <p:sp>
        <p:nvSpPr>
          <p:cNvPr id="10" name="Rectangle à coins arrondis 12">
            <a:extLst>
              <a:ext uri="{FF2B5EF4-FFF2-40B4-BE49-F238E27FC236}">
                <a16:creationId xmlns:a16="http://schemas.microsoft.com/office/drawing/2014/main" id="{EA6CECBD-0155-394D-936A-A3F093CEA02F}"/>
              </a:ext>
            </a:extLst>
          </p:cNvPr>
          <p:cNvSpPr/>
          <p:nvPr/>
        </p:nvSpPr>
        <p:spPr>
          <a:xfrm>
            <a:off x="1857316" y="4753747"/>
            <a:ext cx="2664297"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Contremesures</a:t>
            </a:r>
          </a:p>
        </p:txBody>
      </p:sp>
      <p:sp>
        <p:nvSpPr>
          <p:cNvPr id="11" name="Rectangle à coins arrondis 12">
            <a:extLst>
              <a:ext uri="{FF2B5EF4-FFF2-40B4-BE49-F238E27FC236}">
                <a16:creationId xmlns:a16="http://schemas.microsoft.com/office/drawing/2014/main" id="{FD761266-737E-A94E-9EBD-2127F8D54FB6}"/>
              </a:ext>
            </a:extLst>
          </p:cNvPr>
          <p:cNvSpPr/>
          <p:nvPr/>
        </p:nvSpPr>
        <p:spPr>
          <a:xfrm>
            <a:off x="5132614" y="4714842"/>
            <a:ext cx="2135255"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Risques</a:t>
            </a:r>
          </a:p>
        </p:txBody>
      </p:sp>
      <p:sp>
        <p:nvSpPr>
          <p:cNvPr id="12" name="ZoneTexte 11">
            <a:extLst>
              <a:ext uri="{FF2B5EF4-FFF2-40B4-BE49-F238E27FC236}">
                <a16:creationId xmlns:a16="http://schemas.microsoft.com/office/drawing/2014/main" id="{1583A275-C645-A14E-87E5-C39CA9422797}"/>
              </a:ext>
            </a:extLst>
          </p:cNvPr>
          <p:cNvSpPr txBox="1"/>
          <p:nvPr/>
        </p:nvSpPr>
        <p:spPr>
          <a:xfrm>
            <a:off x="3681364" y="360195"/>
            <a:ext cx="1418658" cy="369332"/>
          </a:xfrm>
          <a:prstGeom prst="rect">
            <a:avLst/>
          </a:prstGeom>
          <a:noFill/>
        </p:spPr>
        <p:txBody>
          <a:bodyPr wrap="none" rtlCol="0">
            <a:spAutoFit/>
          </a:bodyPr>
          <a:lstStyle/>
          <a:p>
            <a:r>
              <a:rPr lang="fr-FR" sz="1800" dirty="0">
                <a:solidFill>
                  <a:schemeClr val="accent2"/>
                </a:solidFill>
                <a:latin typeface="+mn-lt"/>
              </a:rPr>
              <a:t>matérialisent</a:t>
            </a:r>
          </a:p>
        </p:txBody>
      </p:sp>
      <p:sp>
        <p:nvSpPr>
          <p:cNvPr id="13" name="ZoneTexte 12">
            <a:extLst>
              <a:ext uri="{FF2B5EF4-FFF2-40B4-BE49-F238E27FC236}">
                <a16:creationId xmlns:a16="http://schemas.microsoft.com/office/drawing/2014/main" id="{85124614-4723-B643-BC46-BF9E133E26C7}"/>
              </a:ext>
            </a:extLst>
          </p:cNvPr>
          <p:cNvSpPr txBox="1"/>
          <p:nvPr/>
        </p:nvSpPr>
        <p:spPr>
          <a:xfrm>
            <a:off x="532876" y="2587863"/>
            <a:ext cx="1626856" cy="369332"/>
          </a:xfrm>
          <a:prstGeom prst="rect">
            <a:avLst/>
          </a:prstGeom>
          <a:noFill/>
        </p:spPr>
        <p:txBody>
          <a:bodyPr wrap="none" rtlCol="0">
            <a:spAutoFit/>
          </a:bodyPr>
          <a:lstStyle/>
          <a:p>
            <a:r>
              <a:rPr lang="fr-FR" sz="1800" dirty="0">
                <a:solidFill>
                  <a:schemeClr val="accent2"/>
                </a:solidFill>
                <a:latin typeface="+mn-lt"/>
              </a:rPr>
              <a:t>Compromis par</a:t>
            </a:r>
          </a:p>
        </p:txBody>
      </p:sp>
      <p:sp>
        <p:nvSpPr>
          <p:cNvPr id="14" name="ZoneTexte 13">
            <a:extLst>
              <a:ext uri="{FF2B5EF4-FFF2-40B4-BE49-F238E27FC236}">
                <a16:creationId xmlns:a16="http://schemas.microsoft.com/office/drawing/2014/main" id="{910C974B-8DFA-6847-B07D-205D136419D8}"/>
              </a:ext>
            </a:extLst>
          </p:cNvPr>
          <p:cNvSpPr txBox="1"/>
          <p:nvPr/>
        </p:nvSpPr>
        <p:spPr>
          <a:xfrm>
            <a:off x="1044913" y="4177112"/>
            <a:ext cx="1113766" cy="369332"/>
          </a:xfrm>
          <a:prstGeom prst="rect">
            <a:avLst/>
          </a:prstGeom>
          <a:noFill/>
        </p:spPr>
        <p:txBody>
          <a:bodyPr wrap="none" rtlCol="0">
            <a:spAutoFit/>
          </a:bodyPr>
          <a:lstStyle/>
          <a:p>
            <a:r>
              <a:rPr lang="fr-FR" sz="1800" dirty="0">
                <a:solidFill>
                  <a:schemeClr val="accent2"/>
                </a:solidFill>
                <a:latin typeface="+mn-lt"/>
              </a:rPr>
              <a:t>protègent</a:t>
            </a:r>
          </a:p>
        </p:txBody>
      </p:sp>
      <p:sp>
        <p:nvSpPr>
          <p:cNvPr id="15" name="ZoneTexte 14">
            <a:extLst>
              <a:ext uri="{FF2B5EF4-FFF2-40B4-BE49-F238E27FC236}">
                <a16:creationId xmlns:a16="http://schemas.microsoft.com/office/drawing/2014/main" id="{9B50A1F0-0EC6-6F40-A031-FFF98FAA2D5C}"/>
              </a:ext>
            </a:extLst>
          </p:cNvPr>
          <p:cNvSpPr txBox="1"/>
          <p:nvPr/>
        </p:nvSpPr>
        <p:spPr>
          <a:xfrm>
            <a:off x="3988080" y="6168118"/>
            <a:ext cx="1593385" cy="369332"/>
          </a:xfrm>
          <a:prstGeom prst="rect">
            <a:avLst/>
          </a:prstGeom>
          <a:noFill/>
        </p:spPr>
        <p:txBody>
          <a:bodyPr wrap="none" rtlCol="0">
            <a:spAutoFit/>
          </a:bodyPr>
          <a:lstStyle/>
          <a:p>
            <a:r>
              <a:rPr lang="fr-FR" sz="1800" dirty="0">
                <a:solidFill>
                  <a:schemeClr val="accent2"/>
                </a:solidFill>
                <a:latin typeface="+mn-lt"/>
              </a:rPr>
              <a:t>Est couvert par</a:t>
            </a:r>
          </a:p>
        </p:txBody>
      </p:sp>
      <p:sp>
        <p:nvSpPr>
          <p:cNvPr id="16" name="ZoneTexte 15">
            <a:extLst>
              <a:ext uri="{FF2B5EF4-FFF2-40B4-BE49-F238E27FC236}">
                <a16:creationId xmlns:a16="http://schemas.microsoft.com/office/drawing/2014/main" id="{5C95D538-7C32-5145-A724-FD3E32DDFE20}"/>
              </a:ext>
            </a:extLst>
          </p:cNvPr>
          <p:cNvSpPr txBox="1"/>
          <p:nvPr/>
        </p:nvSpPr>
        <p:spPr>
          <a:xfrm>
            <a:off x="6793308" y="4094065"/>
            <a:ext cx="1205010" cy="369332"/>
          </a:xfrm>
          <a:prstGeom prst="rect">
            <a:avLst/>
          </a:prstGeom>
          <a:noFill/>
        </p:spPr>
        <p:txBody>
          <a:bodyPr wrap="none" rtlCol="0">
            <a:spAutoFit/>
          </a:bodyPr>
          <a:lstStyle/>
          <a:p>
            <a:r>
              <a:rPr lang="fr-FR" sz="1800" dirty="0">
                <a:solidFill>
                  <a:schemeClr val="accent2"/>
                </a:solidFill>
                <a:latin typeface="+mn-lt"/>
              </a:rPr>
              <a:t>exposent à</a:t>
            </a:r>
          </a:p>
        </p:txBody>
      </p:sp>
      <p:sp>
        <p:nvSpPr>
          <p:cNvPr id="17" name="ZoneTexte 16">
            <a:extLst>
              <a:ext uri="{FF2B5EF4-FFF2-40B4-BE49-F238E27FC236}">
                <a16:creationId xmlns:a16="http://schemas.microsoft.com/office/drawing/2014/main" id="{FA14DA89-B876-B44C-B08C-E29DCF58CDE6}"/>
              </a:ext>
            </a:extLst>
          </p:cNvPr>
          <p:cNvSpPr txBox="1"/>
          <p:nvPr/>
        </p:nvSpPr>
        <p:spPr>
          <a:xfrm>
            <a:off x="6883499" y="2540000"/>
            <a:ext cx="1131977" cy="369332"/>
          </a:xfrm>
          <a:prstGeom prst="rect">
            <a:avLst/>
          </a:prstGeom>
          <a:noFill/>
        </p:spPr>
        <p:txBody>
          <a:bodyPr wrap="none" rtlCol="0">
            <a:spAutoFit/>
          </a:bodyPr>
          <a:lstStyle/>
          <a:p>
            <a:r>
              <a:rPr lang="fr-FR" sz="1800" dirty="0">
                <a:solidFill>
                  <a:schemeClr val="accent2"/>
                </a:solidFill>
                <a:latin typeface="+mn-lt"/>
              </a:rPr>
              <a:t>exploitent</a:t>
            </a:r>
          </a:p>
        </p:txBody>
      </p:sp>
    </p:spTree>
    <p:extLst>
      <p:ext uri="{BB962C8B-B14F-4D97-AF65-F5344CB8AC3E}">
        <p14:creationId xmlns:p14="http://schemas.microsoft.com/office/powerpoint/2010/main" val="38220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52</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53</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54</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55</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og management">
            <a:extLst>
              <a:ext uri="{FF2B5EF4-FFF2-40B4-BE49-F238E27FC236}">
                <a16:creationId xmlns:a16="http://schemas.microsoft.com/office/drawing/2014/main" id="{0BF62DCB-68D5-D449-8586-B01BDA13F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484784"/>
            <a:ext cx="5715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 coins arrondis 2">
            <a:extLst>
              <a:ext uri="{FF2B5EF4-FFF2-40B4-BE49-F238E27FC236}">
                <a16:creationId xmlns:a16="http://schemas.microsoft.com/office/drawing/2014/main" id="{F96F592B-A23A-504F-A90E-9CC048A23BA4}"/>
              </a:ext>
            </a:extLst>
          </p:cNvPr>
          <p:cNvSpPr/>
          <p:nvPr/>
        </p:nvSpPr>
        <p:spPr>
          <a:xfrm>
            <a:off x="3095836" y="2492896"/>
            <a:ext cx="2952328" cy="504056"/>
          </a:xfrm>
          <a:prstGeom prst="roundRect">
            <a:avLst/>
          </a:prstGeom>
          <a:solidFill>
            <a:srgbClr val="BC002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Log Management</a:t>
            </a:r>
          </a:p>
        </p:txBody>
      </p:sp>
      <p:sp>
        <p:nvSpPr>
          <p:cNvPr id="4" name="Rectangle : coins arrondis 3">
            <a:extLst>
              <a:ext uri="{FF2B5EF4-FFF2-40B4-BE49-F238E27FC236}">
                <a16:creationId xmlns:a16="http://schemas.microsoft.com/office/drawing/2014/main" id="{295C5F5A-04D7-824C-AE8D-FC6391A4A4F7}"/>
              </a:ext>
            </a:extLst>
          </p:cNvPr>
          <p:cNvSpPr/>
          <p:nvPr/>
        </p:nvSpPr>
        <p:spPr>
          <a:xfrm>
            <a:off x="1907704" y="4077072"/>
            <a:ext cx="5256584" cy="72008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305731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7046838-A927-B241-9491-6BD486FF03E2}"/>
              </a:ext>
            </a:extLst>
          </p:cNvPr>
          <p:cNvSpPr>
            <a:spLocks noChangeArrowheads="1"/>
          </p:cNvSpPr>
          <p:nvPr>
            <p:custDataLst>
              <p:tags r:id="rId1"/>
            </p:custDataLst>
          </p:nvPr>
        </p:nvSpPr>
        <p:spPr bwMode="auto">
          <a:xfrm>
            <a:off x="1059607" y="552997"/>
            <a:ext cx="7040785" cy="836613"/>
          </a:xfrm>
          <a:prstGeom prst="homePlate">
            <a:avLst>
              <a:gd name="adj" fmla="val 18348"/>
            </a:avLst>
          </a:prstGeom>
          <a:solidFill>
            <a:srgbClr val="D6D6D6"/>
          </a:solidFill>
          <a:ln w="9525">
            <a:noFill/>
            <a:miter lim="800000"/>
            <a:headEnd/>
            <a:tailEnd/>
          </a:ln>
        </p:spPr>
        <p:txBody>
          <a:bodyPr lIns="90484" tIns="0" rIns="0" bIns="0" anchor="ctr"/>
          <a:lstStyle/>
          <a:p>
            <a:pPr marL="1588" lvl="1" defTabSz="914354" fontAlgn="auto">
              <a:lnSpc>
                <a:spcPct val="90000"/>
              </a:lnSpc>
              <a:spcBef>
                <a:spcPts val="0"/>
              </a:spcBef>
              <a:spcAft>
                <a:spcPts val="0"/>
              </a:spcAft>
              <a:defRPr/>
            </a:pPr>
            <a:endParaRPr lang="en-GB" sz="1200" b="1" kern="0">
              <a:solidFill>
                <a:prstClr val="black"/>
              </a:solidFill>
              <a:latin typeface="Helvetica 45 Light" panose="020B0404020002020204" pitchFamily="34" charset="0"/>
            </a:endParaRPr>
          </a:p>
        </p:txBody>
      </p:sp>
      <p:sp>
        <p:nvSpPr>
          <p:cNvPr id="3" name="AutoShape 9">
            <a:extLst>
              <a:ext uri="{FF2B5EF4-FFF2-40B4-BE49-F238E27FC236}">
                <a16:creationId xmlns:a16="http://schemas.microsoft.com/office/drawing/2014/main" id="{CC1E49B4-1043-B943-84B9-82D8A0679C8A}"/>
              </a:ext>
            </a:extLst>
          </p:cNvPr>
          <p:cNvSpPr>
            <a:spLocks noChangeArrowheads="1"/>
          </p:cNvSpPr>
          <p:nvPr>
            <p:custDataLst>
              <p:tags r:id="rId2"/>
            </p:custDataLst>
          </p:nvPr>
        </p:nvSpPr>
        <p:spPr bwMode="auto">
          <a:xfrm>
            <a:off x="5743526" y="692696"/>
            <a:ext cx="2121694" cy="573088"/>
          </a:xfrm>
          <a:prstGeom prst="chevron">
            <a:avLst>
              <a:gd name="adj" fmla="val 18242"/>
            </a:avLst>
          </a:prstGeom>
          <a:solidFill>
            <a:sysClr val="window" lastClr="FFFFFF"/>
          </a:solidFill>
          <a:ln w="38100">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1200" kern="0" dirty="0">
                <a:solidFill>
                  <a:srgbClr val="BC002B"/>
                </a:solidFill>
                <a:latin typeface="Helvetica 45 Light" panose="020B0404020002020204" pitchFamily="34" charset="0"/>
              </a:rPr>
              <a:t>Analyse de l’existant</a:t>
            </a:r>
          </a:p>
        </p:txBody>
      </p:sp>
      <p:sp>
        <p:nvSpPr>
          <p:cNvPr id="4" name="AutoShape 9">
            <a:extLst>
              <a:ext uri="{FF2B5EF4-FFF2-40B4-BE49-F238E27FC236}">
                <a16:creationId xmlns:a16="http://schemas.microsoft.com/office/drawing/2014/main" id="{458F6FAE-CDBB-3F4A-9F6A-7932DBA88F01}"/>
              </a:ext>
            </a:extLst>
          </p:cNvPr>
          <p:cNvSpPr>
            <a:spLocks noChangeArrowheads="1"/>
          </p:cNvSpPr>
          <p:nvPr>
            <p:custDataLst>
              <p:tags r:id="rId3"/>
            </p:custDataLst>
          </p:nvPr>
        </p:nvSpPr>
        <p:spPr bwMode="auto">
          <a:xfrm>
            <a:off x="1259632" y="692696"/>
            <a:ext cx="4205288" cy="573088"/>
          </a:xfrm>
          <a:prstGeom prst="chevron">
            <a:avLst>
              <a:gd name="adj" fmla="val 18254"/>
            </a:avLst>
          </a:prstGeom>
          <a:solidFill>
            <a:schemeClr val="bg1"/>
          </a:solidFill>
          <a:ln w="38100">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1200" kern="0" dirty="0">
                <a:solidFill>
                  <a:srgbClr val="BC002B"/>
                </a:solidFill>
                <a:latin typeface="Helvetica 45 Light" panose="020B0404020002020204" pitchFamily="34" charset="0"/>
              </a:rPr>
              <a:t>Analyse de la menace et </a:t>
            </a:r>
            <a:br>
              <a:rPr lang="fr-FR" sz="1200" kern="0" dirty="0">
                <a:solidFill>
                  <a:srgbClr val="BC002B"/>
                </a:solidFill>
                <a:latin typeface="Helvetica 45 Light" panose="020B0404020002020204" pitchFamily="34" charset="0"/>
              </a:rPr>
            </a:br>
            <a:r>
              <a:rPr lang="fr-FR" sz="1200" kern="0" dirty="0">
                <a:solidFill>
                  <a:srgbClr val="BC002B"/>
                </a:solidFill>
                <a:latin typeface="Helvetica 45 Light" panose="020B0404020002020204" pitchFamily="34" charset="0"/>
              </a:rPr>
              <a:t>scénarios de détection associés</a:t>
            </a:r>
          </a:p>
        </p:txBody>
      </p:sp>
      <p:sp>
        <p:nvSpPr>
          <p:cNvPr id="5" name="ZoneTexte 50">
            <a:extLst>
              <a:ext uri="{FF2B5EF4-FFF2-40B4-BE49-F238E27FC236}">
                <a16:creationId xmlns:a16="http://schemas.microsoft.com/office/drawing/2014/main" id="{EEF0EE40-459C-3B41-ABC4-F6FB34B7613C}"/>
              </a:ext>
            </a:extLst>
          </p:cNvPr>
          <p:cNvSpPr txBox="1">
            <a:spLocks noChangeArrowheads="1"/>
          </p:cNvSpPr>
          <p:nvPr/>
        </p:nvSpPr>
        <p:spPr bwMode="auto">
          <a:xfrm>
            <a:off x="1531094" y="1835696"/>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R0</a:t>
            </a:r>
          </a:p>
        </p:txBody>
      </p:sp>
      <p:sp>
        <p:nvSpPr>
          <p:cNvPr id="6" name="ZoneTexte 51">
            <a:extLst>
              <a:ext uri="{FF2B5EF4-FFF2-40B4-BE49-F238E27FC236}">
                <a16:creationId xmlns:a16="http://schemas.microsoft.com/office/drawing/2014/main" id="{726650C8-0B9C-8A42-96B2-EB6F1601932C}"/>
              </a:ext>
            </a:extLst>
          </p:cNvPr>
          <p:cNvSpPr txBox="1">
            <a:spLocks noChangeArrowheads="1"/>
          </p:cNvSpPr>
          <p:nvPr/>
        </p:nvSpPr>
        <p:spPr bwMode="auto">
          <a:xfrm>
            <a:off x="1853755" y="1835696"/>
            <a:ext cx="1320402"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compromission des données sensibles</a:t>
            </a:r>
          </a:p>
        </p:txBody>
      </p:sp>
      <p:sp>
        <p:nvSpPr>
          <p:cNvPr id="7" name="ZoneTexte 52">
            <a:extLst>
              <a:ext uri="{FF2B5EF4-FFF2-40B4-BE49-F238E27FC236}">
                <a16:creationId xmlns:a16="http://schemas.microsoft.com/office/drawing/2014/main" id="{79EB0D4A-54A3-C24F-9179-1E75EB6F5297}"/>
              </a:ext>
            </a:extLst>
          </p:cNvPr>
          <p:cNvSpPr txBox="1">
            <a:spLocks noChangeArrowheads="1"/>
          </p:cNvSpPr>
          <p:nvPr/>
        </p:nvSpPr>
        <p:spPr bwMode="auto">
          <a:xfrm>
            <a:off x="1531094" y="2051596"/>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R1</a:t>
            </a:r>
          </a:p>
        </p:txBody>
      </p:sp>
      <p:sp>
        <p:nvSpPr>
          <p:cNvPr id="8" name="ZoneTexte 53">
            <a:extLst>
              <a:ext uri="{FF2B5EF4-FFF2-40B4-BE49-F238E27FC236}">
                <a16:creationId xmlns:a16="http://schemas.microsoft.com/office/drawing/2014/main" id="{0377EC73-E47E-5943-B6F0-D4508AED6798}"/>
              </a:ext>
            </a:extLst>
          </p:cNvPr>
          <p:cNvSpPr txBox="1">
            <a:spLocks noChangeArrowheads="1"/>
          </p:cNvSpPr>
          <p:nvPr/>
        </p:nvSpPr>
        <p:spPr bwMode="auto">
          <a:xfrm>
            <a:off x="1856133" y="2051596"/>
            <a:ext cx="1318023"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corruption des données de production</a:t>
            </a:r>
          </a:p>
        </p:txBody>
      </p:sp>
      <p:sp>
        <p:nvSpPr>
          <p:cNvPr id="9" name="ZoneTexte 54">
            <a:extLst>
              <a:ext uri="{FF2B5EF4-FFF2-40B4-BE49-F238E27FC236}">
                <a16:creationId xmlns:a16="http://schemas.microsoft.com/office/drawing/2014/main" id="{56C02AF9-DDF7-234B-96DD-F633EF770A0B}"/>
              </a:ext>
            </a:extLst>
          </p:cNvPr>
          <p:cNvSpPr txBox="1">
            <a:spLocks noChangeArrowheads="1"/>
          </p:cNvSpPr>
          <p:nvPr/>
        </p:nvSpPr>
        <p:spPr bwMode="auto">
          <a:xfrm>
            <a:off x="1532284" y="2269084"/>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R2</a:t>
            </a:r>
          </a:p>
        </p:txBody>
      </p:sp>
      <p:sp>
        <p:nvSpPr>
          <p:cNvPr id="10" name="ZoneTexte 55">
            <a:extLst>
              <a:ext uri="{FF2B5EF4-FFF2-40B4-BE49-F238E27FC236}">
                <a16:creationId xmlns:a16="http://schemas.microsoft.com/office/drawing/2014/main" id="{780AA7B6-5583-7849-851F-83EF963032C3}"/>
              </a:ext>
            </a:extLst>
          </p:cNvPr>
          <p:cNvSpPr txBox="1">
            <a:spLocks noChangeArrowheads="1"/>
          </p:cNvSpPr>
          <p:nvPr/>
        </p:nvSpPr>
        <p:spPr bwMode="auto">
          <a:xfrm>
            <a:off x="1831214" y="2270672"/>
            <a:ext cx="134294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11" name="ZoneTexte 56">
            <a:extLst>
              <a:ext uri="{FF2B5EF4-FFF2-40B4-BE49-F238E27FC236}">
                <a16:creationId xmlns:a16="http://schemas.microsoft.com/office/drawing/2014/main" id="{3B1F8A57-B7F0-D345-973B-762F8C70BA68}"/>
              </a:ext>
            </a:extLst>
          </p:cNvPr>
          <p:cNvSpPr txBox="1">
            <a:spLocks noChangeArrowheads="1"/>
          </p:cNvSpPr>
          <p:nvPr/>
        </p:nvSpPr>
        <p:spPr bwMode="auto">
          <a:xfrm>
            <a:off x="1691829" y="2397671"/>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12" name="ZoneTexte 57">
            <a:extLst>
              <a:ext uri="{FF2B5EF4-FFF2-40B4-BE49-F238E27FC236}">
                <a16:creationId xmlns:a16="http://schemas.microsoft.com/office/drawing/2014/main" id="{E5AE386A-3F67-B240-A38F-842316ACBBA8}"/>
              </a:ext>
            </a:extLst>
          </p:cNvPr>
          <p:cNvSpPr txBox="1">
            <a:spLocks noChangeArrowheads="1"/>
          </p:cNvSpPr>
          <p:nvPr/>
        </p:nvSpPr>
        <p:spPr bwMode="auto">
          <a:xfrm>
            <a:off x="1533476" y="2584996"/>
            <a:ext cx="269618"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Rn</a:t>
            </a:r>
          </a:p>
        </p:txBody>
      </p:sp>
      <p:sp>
        <p:nvSpPr>
          <p:cNvPr id="13" name="ZoneTexte 58">
            <a:extLst>
              <a:ext uri="{FF2B5EF4-FFF2-40B4-BE49-F238E27FC236}">
                <a16:creationId xmlns:a16="http://schemas.microsoft.com/office/drawing/2014/main" id="{D64857A2-FBC6-BA47-91E8-F7977667F333}"/>
              </a:ext>
            </a:extLst>
          </p:cNvPr>
          <p:cNvSpPr txBox="1">
            <a:spLocks noChangeArrowheads="1"/>
          </p:cNvSpPr>
          <p:nvPr/>
        </p:nvSpPr>
        <p:spPr bwMode="auto">
          <a:xfrm>
            <a:off x="1835977" y="2584996"/>
            <a:ext cx="134294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14" name="ZoneTexte 59">
            <a:extLst>
              <a:ext uri="{FF2B5EF4-FFF2-40B4-BE49-F238E27FC236}">
                <a16:creationId xmlns:a16="http://schemas.microsoft.com/office/drawing/2014/main" id="{B517DA19-7FA8-5B42-86CE-E081E6893FC3}"/>
              </a:ext>
            </a:extLst>
          </p:cNvPr>
          <p:cNvSpPr txBox="1">
            <a:spLocks noChangeArrowheads="1"/>
          </p:cNvSpPr>
          <p:nvPr/>
        </p:nvSpPr>
        <p:spPr bwMode="auto">
          <a:xfrm>
            <a:off x="1525141" y="1589634"/>
            <a:ext cx="1649016"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schemeClr val="bg1"/>
                </a:solidFill>
                <a:latin typeface="+mn-lt"/>
              </a:rPr>
              <a:t>RISQUES IDENTIFIES</a:t>
            </a:r>
          </a:p>
        </p:txBody>
      </p:sp>
      <p:sp>
        <p:nvSpPr>
          <p:cNvPr id="15" name="ZoneTexte 60">
            <a:extLst>
              <a:ext uri="{FF2B5EF4-FFF2-40B4-BE49-F238E27FC236}">
                <a16:creationId xmlns:a16="http://schemas.microsoft.com/office/drawing/2014/main" id="{C9F01870-2F3D-CC44-8CEE-B864F220CC2E}"/>
              </a:ext>
            </a:extLst>
          </p:cNvPr>
          <p:cNvSpPr txBox="1">
            <a:spLocks noChangeArrowheads="1"/>
          </p:cNvSpPr>
          <p:nvPr/>
        </p:nvSpPr>
        <p:spPr bwMode="auto">
          <a:xfrm>
            <a:off x="3456334" y="2034134"/>
            <a:ext cx="290456"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M0</a:t>
            </a:r>
          </a:p>
        </p:txBody>
      </p:sp>
      <p:sp>
        <p:nvSpPr>
          <p:cNvPr id="16" name="ZoneTexte 61">
            <a:extLst>
              <a:ext uri="{FF2B5EF4-FFF2-40B4-BE49-F238E27FC236}">
                <a16:creationId xmlns:a16="http://schemas.microsoft.com/office/drawing/2014/main" id="{C40A7B4D-8BB6-9B42-8B5A-5B097E28DFB1}"/>
              </a:ext>
            </a:extLst>
          </p:cNvPr>
          <p:cNvSpPr txBox="1">
            <a:spLocks noChangeArrowheads="1"/>
          </p:cNvSpPr>
          <p:nvPr/>
        </p:nvSpPr>
        <p:spPr bwMode="auto">
          <a:xfrm>
            <a:off x="3793049" y="2035722"/>
            <a:ext cx="148137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Augmentation des droits de l’admin.</a:t>
            </a:r>
          </a:p>
        </p:txBody>
      </p:sp>
      <p:sp>
        <p:nvSpPr>
          <p:cNvPr id="17" name="ZoneTexte 62">
            <a:extLst>
              <a:ext uri="{FF2B5EF4-FFF2-40B4-BE49-F238E27FC236}">
                <a16:creationId xmlns:a16="http://schemas.microsoft.com/office/drawing/2014/main" id="{FDD95BC6-1EF2-BD45-BA6E-4A9197DCF936}"/>
              </a:ext>
            </a:extLst>
          </p:cNvPr>
          <p:cNvSpPr txBox="1">
            <a:spLocks noChangeArrowheads="1"/>
          </p:cNvSpPr>
          <p:nvPr/>
        </p:nvSpPr>
        <p:spPr bwMode="auto">
          <a:xfrm>
            <a:off x="3456333" y="2250033"/>
            <a:ext cx="30145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M1</a:t>
            </a:r>
          </a:p>
        </p:txBody>
      </p:sp>
      <p:sp>
        <p:nvSpPr>
          <p:cNvPr id="18" name="ZoneTexte 63">
            <a:extLst>
              <a:ext uri="{FF2B5EF4-FFF2-40B4-BE49-F238E27FC236}">
                <a16:creationId xmlns:a16="http://schemas.microsoft.com/office/drawing/2014/main" id="{EEF1210B-2F1F-8946-9F25-EF174E89910B}"/>
              </a:ext>
            </a:extLst>
          </p:cNvPr>
          <p:cNvSpPr txBox="1">
            <a:spLocks noChangeArrowheads="1"/>
          </p:cNvSpPr>
          <p:nvPr/>
        </p:nvSpPr>
        <p:spPr bwMode="auto">
          <a:xfrm>
            <a:off x="3844709" y="2251622"/>
            <a:ext cx="143566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Augmentation des privilèges</a:t>
            </a:r>
          </a:p>
        </p:txBody>
      </p:sp>
      <p:sp>
        <p:nvSpPr>
          <p:cNvPr id="19" name="ZoneTexte 64">
            <a:extLst>
              <a:ext uri="{FF2B5EF4-FFF2-40B4-BE49-F238E27FC236}">
                <a16:creationId xmlns:a16="http://schemas.microsoft.com/office/drawing/2014/main" id="{1B9ED112-FFBA-CC42-A3E1-9DEEAE83CF60}"/>
              </a:ext>
            </a:extLst>
          </p:cNvPr>
          <p:cNvSpPr txBox="1">
            <a:spLocks noChangeArrowheads="1"/>
          </p:cNvSpPr>
          <p:nvPr/>
        </p:nvSpPr>
        <p:spPr bwMode="auto">
          <a:xfrm>
            <a:off x="3456334" y="2469109"/>
            <a:ext cx="290456"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M2</a:t>
            </a:r>
          </a:p>
        </p:txBody>
      </p:sp>
      <p:sp>
        <p:nvSpPr>
          <p:cNvPr id="20" name="ZoneTexte 65">
            <a:extLst>
              <a:ext uri="{FF2B5EF4-FFF2-40B4-BE49-F238E27FC236}">
                <a16:creationId xmlns:a16="http://schemas.microsoft.com/office/drawing/2014/main" id="{61247722-0463-A54C-8078-185EDEE05CFE}"/>
              </a:ext>
            </a:extLst>
          </p:cNvPr>
          <p:cNvSpPr txBox="1">
            <a:spLocks noChangeArrowheads="1"/>
          </p:cNvSpPr>
          <p:nvPr/>
        </p:nvSpPr>
        <p:spPr bwMode="auto">
          <a:xfrm>
            <a:off x="3793050" y="2469109"/>
            <a:ext cx="148137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Installation d’un Virus</a:t>
            </a:r>
          </a:p>
        </p:txBody>
      </p:sp>
      <p:sp>
        <p:nvSpPr>
          <p:cNvPr id="21" name="ZoneTexte 66">
            <a:extLst>
              <a:ext uri="{FF2B5EF4-FFF2-40B4-BE49-F238E27FC236}">
                <a16:creationId xmlns:a16="http://schemas.microsoft.com/office/drawing/2014/main" id="{47F0F1F0-8D17-F442-8E52-C346EDDBE851}"/>
              </a:ext>
            </a:extLst>
          </p:cNvPr>
          <p:cNvSpPr txBox="1">
            <a:spLocks noChangeArrowheads="1"/>
          </p:cNvSpPr>
          <p:nvPr/>
        </p:nvSpPr>
        <p:spPr bwMode="auto">
          <a:xfrm>
            <a:off x="3615879" y="2597696"/>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22" name="ZoneTexte 67">
            <a:extLst>
              <a:ext uri="{FF2B5EF4-FFF2-40B4-BE49-F238E27FC236}">
                <a16:creationId xmlns:a16="http://schemas.microsoft.com/office/drawing/2014/main" id="{072ED19B-0DE2-544C-AC2E-DF4DB165C4E7}"/>
              </a:ext>
            </a:extLst>
          </p:cNvPr>
          <p:cNvSpPr txBox="1">
            <a:spLocks noChangeArrowheads="1"/>
          </p:cNvSpPr>
          <p:nvPr/>
        </p:nvSpPr>
        <p:spPr bwMode="auto">
          <a:xfrm>
            <a:off x="3458716" y="2783434"/>
            <a:ext cx="29366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Mn</a:t>
            </a:r>
          </a:p>
        </p:txBody>
      </p:sp>
      <p:sp>
        <p:nvSpPr>
          <p:cNvPr id="23" name="ZoneTexte 68">
            <a:extLst>
              <a:ext uri="{FF2B5EF4-FFF2-40B4-BE49-F238E27FC236}">
                <a16:creationId xmlns:a16="http://schemas.microsoft.com/office/drawing/2014/main" id="{0E4A6B20-0706-0B47-B402-2F69963ED3A6}"/>
              </a:ext>
            </a:extLst>
          </p:cNvPr>
          <p:cNvSpPr txBox="1">
            <a:spLocks noChangeArrowheads="1"/>
          </p:cNvSpPr>
          <p:nvPr/>
        </p:nvSpPr>
        <p:spPr bwMode="auto">
          <a:xfrm>
            <a:off x="3793048" y="2785021"/>
            <a:ext cx="1487323"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24" name="ZoneTexte 69">
            <a:extLst>
              <a:ext uri="{FF2B5EF4-FFF2-40B4-BE49-F238E27FC236}">
                <a16:creationId xmlns:a16="http://schemas.microsoft.com/office/drawing/2014/main" id="{6F538353-B08E-0446-8173-EDC85C04E3C5}"/>
              </a:ext>
            </a:extLst>
          </p:cNvPr>
          <p:cNvSpPr txBox="1">
            <a:spLocks noChangeArrowheads="1"/>
          </p:cNvSpPr>
          <p:nvPr/>
        </p:nvSpPr>
        <p:spPr bwMode="auto">
          <a:xfrm>
            <a:off x="3450382" y="1788071"/>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SCENARIOS DE MENACE</a:t>
            </a:r>
          </a:p>
        </p:txBody>
      </p:sp>
      <p:cxnSp>
        <p:nvCxnSpPr>
          <p:cNvPr id="25" name="Connecteur droit avec flèche 70">
            <a:extLst>
              <a:ext uri="{FF2B5EF4-FFF2-40B4-BE49-F238E27FC236}">
                <a16:creationId xmlns:a16="http://schemas.microsoft.com/office/drawing/2014/main" id="{DD7B7B67-DCBB-7849-AB19-8F6DBC3FAB39}"/>
              </a:ext>
            </a:extLst>
          </p:cNvPr>
          <p:cNvCxnSpPr>
            <a:cxnSpLocks noChangeShapeType="1"/>
            <a:stCxn id="15" idx="1"/>
          </p:cNvCxnSpPr>
          <p:nvPr/>
        </p:nvCxnSpPr>
        <p:spPr bwMode="auto">
          <a:xfrm flipH="1" flipV="1">
            <a:off x="3182492" y="1942067"/>
            <a:ext cx="273842" cy="184398"/>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26" name="Connecteur droit avec flèche 71">
            <a:extLst>
              <a:ext uri="{FF2B5EF4-FFF2-40B4-BE49-F238E27FC236}">
                <a16:creationId xmlns:a16="http://schemas.microsoft.com/office/drawing/2014/main" id="{2C90A8DE-6051-CC49-AE8B-17B719724461}"/>
              </a:ext>
            </a:extLst>
          </p:cNvPr>
          <p:cNvCxnSpPr>
            <a:cxnSpLocks noChangeShapeType="1"/>
            <a:stCxn id="17" idx="1"/>
          </p:cNvCxnSpPr>
          <p:nvPr/>
        </p:nvCxnSpPr>
        <p:spPr bwMode="auto">
          <a:xfrm flipH="1" flipV="1">
            <a:off x="3183685" y="1942068"/>
            <a:ext cx="272648" cy="400296"/>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27" name="Connecteur droit avec flèche 72">
            <a:extLst>
              <a:ext uri="{FF2B5EF4-FFF2-40B4-BE49-F238E27FC236}">
                <a16:creationId xmlns:a16="http://schemas.microsoft.com/office/drawing/2014/main" id="{180902EA-E879-924E-B3A3-D8B12513DF51}"/>
              </a:ext>
            </a:extLst>
          </p:cNvPr>
          <p:cNvCxnSpPr>
            <a:cxnSpLocks noChangeShapeType="1"/>
            <a:stCxn id="19" idx="1"/>
            <a:endCxn id="6" idx="3"/>
          </p:cNvCxnSpPr>
          <p:nvPr/>
        </p:nvCxnSpPr>
        <p:spPr bwMode="auto">
          <a:xfrm flipH="1" flipV="1">
            <a:off x="3174157" y="1920333"/>
            <a:ext cx="282177" cy="641107"/>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28" name="Connecteur droit avec flèche 73">
            <a:extLst>
              <a:ext uri="{FF2B5EF4-FFF2-40B4-BE49-F238E27FC236}">
                <a16:creationId xmlns:a16="http://schemas.microsoft.com/office/drawing/2014/main" id="{13C34564-31DA-EE4C-84CF-54995B2E4696}"/>
              </a:ext>
            </a:extLst>
          </p:cNvPr>
          <p:cNvCxnSpPr>
            <a:cxnSpLocks noChangeShapeType="1"/>
            <a:stCxn id="19" idx="1"/>
            <a:endCxn id="8" idx="3"/>
          </p:cNvCxnSpPr>
          <p:nvPr/>
        </p:nvCxnSpPr>
        <p:spPr bwMode="auto">
          <a:xfrm flipH="1" flipV="1">
            <a:off x="3174156" y="2136233"/>
            <a:ext cx="282178" cy="42520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29" name="Connecteur droit avec flèche 74">
            <a:extLst>
              <a:ext uri="{FF2B5EF4-FFF2-40B4-BE49-F238E27FC236}">
                <a16:creationId xmlns:a16="http://schemas.microsoft.com/office/drawing/2014/main" id="{EA59755F-D188-E445-8F7B-C6358989535D}"/>
              </a:ext>
            </a:extLst>
          </p:cNvPr>
          <p:cNvCxnSpPr>
            <a:cxnSpLocks noChangeShapeType="1"/>
            <a:stCxn id="19" idx="1"/>
            <a:endCxn id="10" idx="3"/>
          </p:cNvCxnSpPr>
          <p:nvPr/>
        </p:nvCxnSpPr>
        <p:spPr bwMode="auto">
          <a:xfrm flipH="1" flipV="1">
            <a:off x="3174157" y="2363003"/>
            <a:ext cx="282177" cy="19843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30" name="Connecteur droit avec flèche 75">
            <a:extLst>
              <a:ext uri="{FF2B5EF4-FFF2-40B4-BE49-F238E27FC236}">
                <a16:creationId xmlns:a16="http://schemas.microsoft.com/office/drawing/2014/main" id="{D5A044E7-157C-5543-942E-786EAEF87843}"/>
              </a:ext>
            </a:extLst>
          </p:cNvPr>
          <p:cNvCxnSpPr>
            <a:cxnSpLocks noChangeShapeType="1"/>
            <a:stCxn id="15" idx="1"/>
            <a:endCxn id="13" idx="3"/>
          </p:cNvCxnSpPr>
          <p:nvPr/>
        </p:nvCxnSpPr>
        <p:spPr bwMode="auto">
          <a:xfrm flipH="1">
            <a:off x="3178920" y="2126465"/>
            <a:ext cx="277414" cy="550862"/>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31" name="Connecteur droit avec flèche 76">
            <a:extLst>
              <a:ext uri="{FF2B5EF4-FFF2-40B4-BE49-F238E27FC236}">
                <a16:creationId xmlns:a16="http://schemas.microsoft.com/office/drawing/2014/main" id="{A27F3D6D-2D6C-DA4B-B948-C729CC4FBC2D}"/>
              </a:ext>
            </a:extLst>
          </p:cNvPr>
          <p:cNvCxnSpPr>
            <a:cxnSpLocks noChangeShapeType="1"/>
            <a:stCxn id="22" idx="1"/>
            <a:endCxn id="13" idx="3"/>
          </p:cNvCxnSpPr>
          <p:nvPr/>
        </p:nvCxnSpPr>
        <p:spPr bwMode="auto">
          <a:xfrm flipH="1" flipV="1">
            <a:off x="3178920" y="2677327"/>
            <a:ext cx="279796" cy="198438"/>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sp>
        <p:nvSpPr>
          <p:cNvPr id="32" name="AutoShape 2">
            <a:extLst>
              <a:ext uri="{FF2B5EF4-FFF2-40B4-BE49-F238E27FC236}">
                <a16:creationId xmlns:a16="http://schemas.microsoft.com/office/drawing/2014/main" id="{58CF26B0-2B0D-2B40-973C-5714CFF14CD0}"/>
              </a:ext>
            </a:extLst>
          </p:cNvPr>
          <p:cNvSpPr>
            <a:spLocks noChangeArrowheads="1"/>
          </p:cNvSpPr>
          <p:nvPr>
            <p:custDataLst>
              <p:tags r:id="rId4"/>
            </p:custDataLst>
          </p:nvPr>
        </p:nvSpPr>
        <p:spPr bwMode="auto">
          <a:xfrm>
            <a:off x="1059606" y="4802735"/>
            <a:ext cx="7040785" cy="1069975"/>
          </a:xfrm>
          <a:prstGeom prst="homePlate">
            <a:avLst>
              <a:gd name="adj" fmla="val 18309"/>
            </a:avLst>
          </a:prstGeom>
          <a:solidFill>
            <a:srgbClr val="D6D6D6"/>
          </a:solidFill>
          <a:ln w="9525">
            <a:noFill/>
            <a:miter lim="800000"/>
            <a:headEnd/>
            <a:tailEnd/>
          </a:ln>
        </p:spPr>
        <p:txBody>
          <a:bodyPr lIns="90484" tIns="0" rIns="0" bIns="0" anchor="ctr"/>
          <a:lstStyle/>
          <a:p>
            <a:pPr marL="1588" lvl="1" defTabSz="914354" fontAlgn="auto">
              <a:lnSpc>
                <a:spcPct val="90000"/>
              </a:lnSpc>
              <a:spcBef>
                <a:spcPts val="0"/>
              </a:spcBef>
              <a:spcAft>
                <a:spcPts val="0"/>
              </a:spcAft>
              <a:defRPr/>
            </a:pPr>
            <a:endParaRPr lang="en-GB" sz="700" b="1" kern="0">
              <a:solidFill>
                <a:prstClr val="black"/>
              </a:solidFill>
              <a:latin typeface="Helvetica 45 Light" panose="020B0404020002020204" pitchFamily="34" charset="0"/>
            </a:endParaRPr>
          </a:p>
        </p:txBody>
      </p:sp>
      <p:sp>
        <p:nvSpPr>
          <p:cNvPr id="33" name="AutoShape 9">
            <a:extLst>
              <a:ext uri="{FF2B5EF4-FFF2-40B4-BE49-F238E27FC236}">
                <a16:creationId xmlns:a16="http://schemas.microsoft.com/office/drawing/2014/main" id="{20F3C2D1-6AD9-0F4E-89E1-A62E86D76BEF}"/>
              </a:ext>
            </a:extLst>
          </p:cNvPr>
          <p:cNvSpPr>
            <a:spLocks noChangeArrowheads="1"/>
          </p:cNvSpPr>
          <p:nvPr>
            <p:custDataLst>
              <p:tags r:id="rId5"/>
            </p:custDataLst>
          </p:nvPr>
        </p:nvSpPr>
        <p:spPr bwMode="auto">
          <a:xfrm>
            <a:off x="1750170" y="4891635"/>
            <a:ext cx="1191815" cy="434975"/>
          </a:xfrm>
          <a:prstGeom prst="chevron">
            <a:avLst>
              <a:gd name="adj" fmla="val 18148"/>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700" kern="0" dirty="0">
                <a:solidFill>
                  <a:srgbClr val="C00000"/>
                </a:solidFill>
                <a:latin typeface="Helvetica 45 Light" panose="020B0404020002020204" pitchFamily="34" charset="0"/>
              </a:rPr>
              <a:t>Identification des uses cases</a:t>
            </a:r>
          </a:p>
        </p:txBody>
      </p:sp>
      <p:sp>
        <p:nvSpPr>
          <p:cNvPr id="34" name="AutoShape 9">
            <a:extLst>
              <a:ext uri="{FF2B5EF4-FFF2-40B4-BE49-F238E27FC236}">
                <a16:creationId xmlns:a16="http://schemas.microsoft.com/office/drawing/2014/main" id="{87C8B9E4-3799-F641-B2C7-4174266E4088}"/>
              </a:ext>
            </a:extLst>
          </p:cNvPr>
          <p:cNvSpPr>
            <a:spLocks noChangeArrowheads="1"/>
          </p:cNvSpPr>
          <p:nvPr>
            <p:custDataLst>
              <p:tags r:id="rId6"/>
            </p:custDataLst>
          </p:nvPr>
        </p:nvSpPr>
        <p:spPr bwMode="auto">
          <a:xfrm>
            <a:off x="2968178" y="4893221"/>
            <a:ext cx="1476375" cy="433388"/>
          </a:xfrm>
          <a:prstGeom prst="chevron">
            <a:avLst>
              <a:gd name="adj" fmla="val 18168"/>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800" kern="0">
                <a:solidFill>
                  <a:srgbClr val="C00000"/>
                </a:solidFill>
                <a:latin typeface="Helvetica 45 Light" panose="020B0404020002020204" pitchFamily="34" charset="0"/>
              </a:rPr>
              <a:t>Identification des éléments de détection</a:t>
            </a:r>
          </a:p>
        </p:txBody>
      </p:sp>
      <p:sp>
        <p:nvSpPr>
          <p:cNvPr id="35" name="AutoShape 9">
            <a:extLst>
              <a:ext uri="{FF2B5EF4-FFF2-40B4-BE49-F238E27FC236}">
                <a16:creationId xmlns:a16="http://schemas.microsoft.com/office/drawing/2014/main" id="{AB66AA66-65BD-4246-A418-85C831C59235}"/>
              </a:ext>
            </a:extLst>
          </p:cNvPr>
          <p:cNvSpPr>
            <a:spLocks noChangeArrowheads="1"/>
          </p:cNvSpPr>
          <p:nvPr>
            <p:custDataLst>
              <p:tags r:id="rId7"/>
            </p:custDataLst>
          </p:nvPr>
        </p:nvSpPr>
        <p:spPr bwMode="auto">
          <a:xfrm>
            <a:off x="4639569" y="5209682"/>
            <a:ext cx="1334690" cy="563562"/>
          </a:xfrm>
          <a:prstGeom prst="chevron">
            <a:avLst>
              <a:gd name="adj" fmla="val 18201"/>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700" kern="0" dirty="0">
                <a:solidFill>
                  <a:srgbClr val="C00000"/>
                </a:solidFill>
                <a:latin typeface="Helvetica 45 Light" panose="020B0404020002020204" pitchFamily="34" charset="0"/>
              </a:rPr>
              <a:t>Implémentation de points de contrôle complémentaires</a:t>
            </a:r>
          </a:p>
        </p:txBody>
      </p:sp>
      <p:sp>
        <p:nvSpPr>
          <p:cNvPr id="36" name="AutoShape 9">
            <a:extLst>
              <a:ext uri="{FF2B5EF4-FFF2-40B4-BE49-F238E27FC236}">
                <a16:creationId xmlns:a16="http://schemas.microsoft.com/office/drawing/2014/main" id="{A1720D77-005D-5C49-9863-6647CD0B3130}"/>
              </a:ext>
            </a:extLst>
          </p:cNvPr>
          <p:cNvSpPr>
            <a:spLocks noChangeArrowheads="1"/>
          </p:cNvSpPr>
          <p:nvPr>
            <p:custDataLst>
              <p:tags r:id="rId8"/>
            </p:custDataLst>
          </p:nvPr>
        </p:nvSpPr>
        <p:spPr bwMode="auto">
          <a:xfrm>
            <a:off x="6180485" y="4883710"/>
            <a:ext cx="1378743" cy="430213"/>
          </a:xfrm>
          <a:prstGeom prst="chevron">
            <a:avLst>
              <a:gd name="adj" fmla="val 18170"/>
            </a:avLst>
          </a:prstGeom>
          <a:solidFill>
            <a:sysClr val="window" lastClr="FFFFFF"/>
          </a:solidFill>
          <a:ln w="9525">
            <a:solidFill>
              <a:schemeClr val="accent2"/>
            </a:solidFill>
            <a:miter lim="800000"/>
            <a:headEnd/>
            <a:tailEnd/>
          </a:ln>
        </p:spPr>
        <p:txBody>
          <a:bodyPr lIns="247638" tIns="0" rIns="0" bIns="0" anchor="ctr"/>
          <a:lstStyle/>
          <a:p>
            <a:pPr marL="1588" lvl="1" defTabSz="914354" fontAlgn="auto">
              <a:lnSpc>
                <a:spcPct val="90000"/>
              </a:lnSpc>
              <a:spcBef>
                <a:spcPts val="0"/>
              </a:spcBef>
              <a:spcAft>
                <a:spcPts val="0"/>
              </a:spcAft>
              <a:defRPr/>
            </a:pPr>
            <a:r>
              <a:rPr lang="fr-FR" sz="900" kern="0" dirty="0">
                <a:solidFill>
                  <a:srgbClr val="C00000"/>
                </a:solidFill>
                <a:latin typeface="Helvetica 45 Light" panose="020B0404020002020204" pitchFamily="34" charset="0"/>
              </a:rPr>
              <a:t>Implémentation</a:t>
            </a:r>
          </a:p>
          <a:p>
            <a:pPr marL="1588" lvl="1" defTabSz="914354" fontAlgn="auto">
              <a:lnSpc>
                <a:spcPct val="90000"/>
              </a:lnSpc>
              <a:spcBef>
                <a:spcPts val="0"/>
              </a:spcBef>
              <a:spcAft>
                <a:spcPts val="0"/>
              </a:spcAft>
              <a:defRPr/>
            </a:pPr>
            <a:r>
              <a:rPr lang="fr-FR" sz="900" kern="0" dirty="0">
                <a:solidFill>
                  <a:srgbClr val="C00000"/>
                </a:solidFill>
                <a:latin typeface="Helvetica 45 Light" panose="020B0404020002020204" pitchFamily="34" charset="0"/>
              </a:rPr>
              <a:t>des uses cases</a:t>
            </a:r>
          </a:p>
        </p:txBody>
      </p:sp>
      <p:sp>
        <p:nvSpPr>
          <p:cNvPr id="37" name="ZoneTexte 83">
            <a:extLst>
              <a:ext uri="{FF2B5EF4-FFF2-40B4-BE49-F238E27FC236}">
                <a16:creationId xmlns:a16="http://schemas.microsoft.com/office/drawing/2014/main" id="{119571D8-15AD-244E-8036-C88E3D167085}"/>
              </a:ext>
            </a:extLst>
          </p:cNvPr>
          <p:cNvSpPr txBox="1">
            <a:spLocks noChangeArrowheads="1"/>
          </p:cNvSpPr>
          <p:nvPr/>
        </p:nvSpPr>
        <p:spPr bwMode="auto">
          <a:xfrm>
            <a:off x="5741144" y="2219871"/>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L0</a:t>
            </a:r>
          </a:p>
        </p:txBody>
      </p:sp>
      <p:sp>
        <p:nvSpPr>
          <p:cNvPr id="38" name="ZoneTexte 84">
            <a:extLst>
              <a:ext uri="{FF2B5EF4-FFF2-40B4-BE49-F238E27FC236}">
                <a16:creationId xmlns:a16="http://schemas.microsoft.com/office/drawing/2014/main" id="{408B6C88-1116-8E46-BDA7-D29E3C5180EC}"/>
              </a:ext>
            </a:extLst>
          </p:cNvPr>
          <p:cNvSpPr txBox="1">
            <a:spLocks noChangeArrowheads="1"/>
          </p:cNvSpPr>
          <p:nvPr/>
        </p:nvSpPr>
        <p:spPr bwMode="auto">
          <a:xfrm>
            <a:off x="6031599" y="2221459"/>
            <a:ext cx="1528819"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Authentifications des administrateurs</a:t>
            </a:r>
          </a:p>
        </p:txBody>
      </p:sp>
      <p:sp>
        <p:nvSpPr>
          <p:cNvPr id="39" name="ZoneTexte 85">
            <a:extLst>
              <a:ext uri="{FF2B5EF4-FFF2-40B4-BE49-F238E27FC236}">
                <a16:creationId xmlns:a16="http://schemas.microsoft.com/office/drawing/2014/main" id="{E7B2D075-6A04-8B4F-B2F0-C602F7EEFE07}"/>
              </a:ext>
            </a:extLst>
          </p:cNvPr>
          <p:cNvSpPr txBox="1">
            <a:spLocks noChangeArrowheads="1"/>
          </p:cNvSpPr>
          <p:nvPr/>
        </p:nvSpPr>
        <p:spPr bwMode="auto">
          <a:xfrm>
            <a:off x="5741144" y="2435771"/>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L1</a:t>
            </a:r>
          </a:p>
        </p:txBody>
      </p:sp>
      <p:sp>
        <p:nvSpPr>
          <p:cNvPr id="40" name="ZoneTexte 86">
            <a:extLst>
              <a:ext uri="{FF2B5EF4-FFF2-40B4-BE49-F238E27FC236}">
                <a16:creationId xmlns:a16="http://schemas.microsoft.com/office/drawing/2014/main" id="{D925349A-8151-8B47-9A44-03614D174550}"/>
              </a:ext>
            </a:extLst>
          </p:cNvPr>
          <p:cNvSpPr txBox="1">
            <a:spLocks noChangeArrowheads="1"/>
          </p:cNvSpPr>
          <p:nvPr/>
        </p:nvSpPr>
        <p:spPr bwMode="auto">
          <a:xfrm>
            <a:off x="6031599" y="2437359"/>
            <a:ext cx="1528820"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Modification des profils utilisateurs</a:t>
            </a:r>
          </a:p>
        </p:txBody>
      </p:sp>
      <p:sp>
        <p:nvSpPr>
          <p:cNvPr id="41" name="ZoneTexte 87">
            <a:extLst>
              <a:ext uri="{FF2B5EF4-FFF2-40B4-BE49-F238E27FC236}">
                <a16:creationId xmlns:a16="http://schemas.microsoft.com/office/drawing/2014/main" id="{F5665882-A06C-E042-BD19-30BFCC8F1D84}"/>
              </a:ext>
            </a:extLst>
          </p:cNvPr>
          <p:cNvSpPr txBox="1">
            <a:spLocks noChangeArrowheads="1"/>
          </p:cNvSpPr>
          <p:nvPr/>
        </p:nvSpPr>
        <p:spPr bwMode="auto">
          <a:xfrm>
            <a:off x="5742335" y="2654846"/>
            <a:ext cx="255190"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L2</a:t>
            </a:r>
          </a:p>
        </p:txBody>
      </p:sp>
      <p:sp>
        <p:nvSpPr>
          <p:cNvPr id="42" name="ZoneTexte 88">
            <a:extLst>
              <a:ext uri="{FF2B5EF4-FFF2-40B4-BE49-F238E27FC236}">
                <a16:creationId xmlns:a16="http://schemas.microsoft.com/office/drawing/2014/main" id="{2E165942-FF30-0F48-BB52-870BEE08D57B}"/>
              </a:ext>
            </a:extLst>
          </p:cNvPr>
          <p:cNvSpPr txBox="1">
            <a:spLocks noChangeArrowheads="1"/>
          </p:cNvSpPr>
          <p:nvPr/>
        </p:nvSpPr>
        <p:spPr bwMode="auto">
          <a:xfrm>
            <a:off x="6030408" y="2656434"/>
            <a:ext cx="153358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Violation d’une règle du firewall</a:t>
            </a:r>
          </a:p>
        </p:txBody>
      </p:sp>
      <p:sp>
        <p:nvSpPr>
          <p:cNvPr id="43" name="ZoneTexte 89">
            <a:extLst>
              <a:ext uri="{FF2B5EF4-FFF2-40B4-BE49-F238E27FC236}">
                <a16:creationId xmlns:a16="http://schemas.microsoft.com/office/drawing/2014/main" id="{4C0078F0-32D3-DF47-9A94-BEC30CD19FAF}"/>
              </a:ext>
            </a:extLst>
          </p:cNvPr>
          <p:cNvSpPr txBox="1">
            <a:spLocks noChangeArrowheads="1"/>
          </p:cNvSpPr>
          <p:nvPr/>
        </p:nvSpPr>
        <p:spPr bwMode="auto">
          <a:xfrm>
            <a:off x="5901879" y="2783434"/>
            <a:ext cx="256793" cy="184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600">
                <a:solidFill>
                  <a:srgbClr val="000000"/>
                </a:solidFill>
                <a:latin typeface="+mn-lt"/>
              </a:rPr>
              <a:t>….</a:t>
            </a:r>
          </a:p>
        </p:txBody>
      </p:sp>
      <p:sp>
        <p:nvSpPr>
          <p:cNvPr id="44" name="ZoneTexte 90">
            <a:extLst>
              <a:ext uri="{FF2B5EF4-FFF2-40B4-BE49-F238E27FC236}">
                <a16:creationId xmlns:a16="http://schemas.microsoft.com/office/drawing/2014/main" id="{7FF501BD-EC77-BF4D-B66C-43CB123CD97A}"/>
              </a:ext>
            </a:extLst>
          </p:cNvPr>
          <p:cNvSpPr txBox="1">
            <a:spLocks noChangeArrowheads="1"/>
          </p:cNvSpPr>
          <p:nvPr/>
        </p:nvSpPr>
        <p:spPr bwMode="auto">
          <a:xfrm>
            <a:off x="5743526" y="2970759"/>
            <a:ext cx="258396"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Ln</a:t>
            </a:r>
          </a:p>
        </p:txBody>
      </p:sp>
      <p:sp>
        <p:nvSpPr>
          <p:cNvPr id="45" name="ZoneTexte 91">
            <a:extLst>
              <a:ext uri="{FF2B5EF4-FFF2-40B4-BE49-F238E27FC236}">
                <a16:creationId xmlns:a16="http://schemas.microsoft.com/office/drawing/2014/main" id="{4884BBEF-A65A-1848-96A5-070FD0953C86}"/>
              </a:ext>
            </a:extLst>
          </p:cNvPr>
          <p:cNvSpPr txBox="1">
            <a:spLocks noChangeArrowheads="1"/>
          </p:cNvSpPr>
          <p:nvPr/>
        </p:nvSpPr>
        <p:spPr bwMode="auto">
          <a:xfrm>
            <a:off x="6032209" y="2964732"/>
            <a:ext cx="1527019"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46" name="ZoneTexte 92">
            <a:extLst>
              <a:ext uri="{FF2B5EF4-FFF2-40B4-BE49-F238E27FC236}">
                <a16:creationId xmlns:a16="http://schemas.microsoft.com/office/drawing/2014/main" id="{8A8902DA-2BA5-524E-A904-0FF19BFA3011}"/>
              </a:ext>
            </a:extLst>
          </p:cNvPr>
          <p:cNvSpPr txBox="1">
            <a:spLocks noChangeArrowheads="1"/>
          </p:cNvSpPr>
          <p:nvPr/>
        </p:nvSpPr>
        <p:spPr bwMode="auto">
          <a:xfrm>
            <a:off x="5735191" y="1975396"/>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LOGS DISPONIBLES</a:t>
            </a:r>
          </a:p>
        </p:txBody>
      </p:sp>
      <p:sp>
        <p:nvSpPr>
          <p:cNvPr id="47" name="Flèche vers le bas 93">
            <a:extLst>
              <a:ext uri="{FF2B5EF4-FFF2-40B4-BE49-F238E27FC236}">
                <a16:creationId xmlns:a16="http://schemas.microsoft.com/office/drawing/2014/main" id="{92978D95-23A6-F44A-9E08-69ABD7DB4753}"/>
              </a:ext>
            </a:extLst>
          </p:cNvPr>
          <p:cNvSpPr/>
          <p:nvPr/>
        </p:nvSpPr>
        <p:spPr>
          <a:xfrm>
            <a:off x="2006154" y="1341985"/>
            <a:ext cx="251222" cy="219075"/>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48" name="Flèche vers le bas 94">
            <a:extLst>
              <a:ext uri="{FF2B5EF4-FFF2-40B4-BE49-F238E27FC236}">
                <a16:creationId xmlns:a16="http://schemas.microsoft.com/office/drawing/2014/main" id="{A459EACA-F65D-524B-848E-88E41C33B3CB}"/>
              </a:ext>
            </a:extLst>
          </p:cNvPr>
          <p:cNvSpPr/>
          <p:nvPr/>
        </p:nvSpPr>
        <p:spPr>
          <a:xfrm>
            <a:off x="6603157" y="1341984"/>
            <a:ext cx="250031" cy="633412"/>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49" name="Flèche vers le bas 95">
            <a:extLst>
              <a:ext uri="{FF2B5EF4-FFF2-40B4-BE49-F238E27FC236}">
                <a16:creationId xmlns:a16="http://schemas.microsoft.com/office/drawing/2014/main" id="{D5F795EA-4665-8946-A3CE-F2DDB3977000}"/>
              </a:ext>
            </a:extLst>
          </p:cNvPr>
          <p:cNvSpPr/>
          <p:nvPr/>
        </p:nvSpPr>
        <p:spPr>
          <a:xfrm>
            <a:off x="4271913" y="1341985"/>
            <a:ext cx="251222" cy="446087"/>
          </a:xfrm>
          <a:prstGeom prst="downArrow">
            <a:avLst/>
          </a:prstGeom>
          <a:solidFill>
            <a:srgbClr val="C00000"/>
          </a:solidFill>
          <a:ln w="22225" cap="flat" cmpd="sng" algn="ctr">
            <a:noFill/>
            <a:prstDash val="solid"/>
          </a:ln>
          <a:effectLst/>
        </p:spPr>
        <p:txBody>
          <a:bodyPr lIns="91436" tIns="45718" rIns="91436" bIns="45718" anchor="ctr"/>
          <a:lstStyle/>
          <a:p>
            <a:pPr algn="ctr" defTabSz="914354" fontAlgn="auto">
              <a:spcBef>
                <a:spcPts val="0"/>
              </a:spcBef>
              <a:spcAft>
                <a:spcPts val="0"/>
              </a:spcAft>
              <a:defRPr/>
            </a:pPr>
            <a:endParaRPr lang="fr-FR" sz="1800" kern="0">
              <a:solidFill>
                <a:prstClr val="white"/>
              </a:solidFill>
              <a:latin typeface="Helvetica 45 Light" panose="020B0404020002020204" pitchFamily="34" charset="0"/>
              <a:cs typeface="+mn-cs"/>
            </a:endParaRPr>
          </a:p>
        </p:txBody>
      </p:sp>
      <p:sp>
        <p:nvSpPr>
          <p:cNvPr id="50" name="Ellipse 96">
            <a:extLst>
              <a:ext uri="{FF2B5EF4-FFF2-40B4-BE49-F238E27FC236}">
                <a16:creationId xmlns:a16="http://schemas.microsoft.com/office/drawing/2014/main" id="{62C36DF5-13B1-0E49-896D-2884C0829D9A}"/>
              </a:ext>
            </a:extLst>
          </p:cNvPr>
          <p:cNvSpPr/>
          <p:nvPr/>
        </p:nvSpPr>
        <p:spPr>
          <a:xfrm>
            <a:off x="1414413" y="1715047"/>
            <a:ext cx="442913" cy="1216025"/>
          </a:xfrm>
          <a:prstGeom prst="ellipse">
            <a:avLst/>
          </a:prstGeom>
          <a:noFill/>
          <a:ln w="12700" cap="flat" cmpd="sng" algn="ctr">
            <a:solidFill>
              <a:schemeClr val="accent2"/>
            </a:solidFill>
            <a:prstDash val="dash"/>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mn-lt"/>
              <a:cs typeface="+mn-cs"/>
            </a:endParaRPr>
          </a:p>
        </p:txBody>
      </p:sp>
      <p:sp>
        <p:nvSpPr>
          <p:cNvPr id="51" name="ZoneTexte 97">
            <a:extLst>
              <a:ext uri="{FF2B5EF4-FFF2-40B4-BE49-F238E27FC236}">
                <a16:creationId xmlns:a16="http://schemas.microsoft.com/office/drawing/2014/main" id="{5938EEE0-78A7-F444-8A5B-746F248BD359}"/>
              </a:ext>
            </a:extLst>
          </p:cNvPr>
          <p:cNvSpPr txBox="1">
            <a:spLocks noChangeArrowheads="1"/>
          </p:cNvSpPr>
          <p:nvPr/>
        </p:nvSpPr>
        <p:spPr bwMode="auto">
          <a:xfrm>
            <a:off x="1972816" y="3470821"/>
            <a:ext cx="266412" cy="184662"/>
          </a:xfrm>
          <a:prstGeom prst="rect">
            <a:avLst/>
          </a:prstGeom>
          <a:solidFill>
            <a:schemeClr val="accent2">
              <a:lumMod val="20000"/>
              <a:lumOff val="80000"/>
            </a:schemeClr>
          </a:solidFill>
          <a:ln w="9525">
            <a:solidFill>
              <a:schemeClr val="accent2"/>
            </a:solidFill>
            <a:miter lim="800000"/>
            <a:headEnd/>
            <a:tailEnd/>
          </a:ln>
        </p:spPr>
        <p:txBody>
          <a:bodyPr lIns="91436" tIns="45718" rIns="91436" bIns="45718">
            <a:spAutoFit/>
          </a:bodyPr>
          <a:lstStyle>
            <a:defPPr>
              <a:defRPr lang="fr-FR"/>
            </a:defPPr>
            <a:lvl1pPr defTabSz="914354" fontAlgn="auto">
              <a:spcBef>
                <a:spcPts val="0"/>
              </a:spcBef>
              <a:spcAft>
                <a:spcPts val="0"/>
              </a:spcAft>
              <a:defRPr sz="600" b="1" kern="0">
                <a:solidFill>
                  <a:prstClr val="black"/>
                </a:solidFill>
                <a:latin typeface="+mn-lt"/>
              </a:defRPr>
            </a:lvl1pPr>
          </a:lstStyle>
          <a:p>
            <a:r>
              <a:rPr lang="fr-FR"/>
              <a:t>R0</a:t>
            </a:r>
          </a:p>
        </p:txBody>
      </p:sp>
      <p:sp>
        <p:nvSpPr>
          <p:cNvPr id="52" name="ZoneTexte 98">
            <a:extLst>
              <a:ext uri="{FF2B5EF4-FFF2-40B4-BE49-F238E27FC236}">
                <a16:creationId xmlns:a16="http://schemas.microsoft.com/office/drawing/2014/main" id="{306F3E89-F935-6E4F-93C3-61E6A560B8DD}"/>
              </a:ext>
            </a:extLst>
          </p:cNvPr>
          <p:cNvSpPr txBox="1">
            <a:spLocks noChangeArrowheads="1"/>
          </p:cNvSpPr>
          <p:nvPr/>
        </p:nvSpPr>
        <p:spPr bwMode="auto">
          <a:xfrm>
            <a:off x="2307381" y="3472410"/>
            <a:ext cx="1308498"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compromission des données sensibles</a:t>
            </a:r>
          </a:p>
        </p:txBody>
      </p:sp>
      <p:sp>
        <p:nvSpPr>
          <p:cNvPr id="53" name="ZoneTexte 99">
            <a:extLst>
              <a:ext uri="{FF2B5EF4-FFF2-40B4-BE49-F238E27FC236}">
                <a16:creationId xmlns:a16="http://schemas.microsoft.com/office/drawing/2014/main" id="{7DD419ED-B641-3D41-B3CC-210B1B3ECE02}"/>
              </a:ext>
            </a:extLst>
          </p:cNvPr>
          <p:cNvSpPr txBox="1">
            <a:spLocks noChangeArrowheads="1"/>
          </p:cNvSpPr>
          <p:nvPr/>
        </p:nvSpPr>
        <p:spPr bwMode="auto">
          <a:xfrm>
            <a:off x="1972816" y="3686721"/>
            <a:ext cx="26641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R1</a:t>
            </a:r>
          </a:p>
        </p:txBody>
      </p:sp>
      <p:sp>
        <p:nvSpPr>
          <p:cNvPr id="54" name="ZoneTexte 100">
            <a:extLst>
              <a:ext uri="{FF2B5EF4-FFF2-40B4-BE49-F238E27FC236}">
                <a16:creationId xmlns:a16="http://schemas.microsoft.com/office/drawing/2014/main" id="{558405A8-3331-CB4F-8E5D-F00781F01869}"/>
              </a:ext>
            </a:extLst>
          </p:cNvPr>
          <p:cNvSpPr txBox="1">
            <a:spLocks noChangeArrowheads="1"/>
          </p:cNvSpPr>
          <p:nvPr/>
        </p:nvSpPr>
        <p:spPr bwMode="auto">
          <a:xfrm>
            <a:off x="2299047" y="3686721"/>
            <a:ext cx="1316832" cy="169273"/>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corruption des données de production</a:t>
            </a:r>
          </a:p>
        </p:txBody>
      </p:sp>
      <p:sp>
        <p:nvSpPr>
          <p:cNvPr id="55" name="ZoneTexte 101">
            <a:extLst>
              <a:ext uri="{FF2B5EF4-FFF2-40B4-BE49-F238E27FC236}">
                <a16:creationId xmlns:a16="http://schemas.microsoft.com/office/drawing/2014/main" id="{AC5D2456-47FB-0B43-AE99-158E8D498DA9}"/>
              </a:ext>
            </a:extLst>
          </p:cNvPr>
          <p:cNvSpPr txBox="1">
            <a:spLocks noChangeArrowheads="1"/>
          </p:cNvSpPr>
          <p:nvPr/>
        </p:nvSpPr>
        <p:spPr bwMode="auto">
          <a:xfrm>
            <a:off x="1972816" y="3904210"/>
            <a:ext cx="26608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dirty="0">
                <a:solidFill>
                  <a:prstClr val="black"/>
                </a:solidFill>
                <a:latin typeface="+mn-lt"/>
              </a:rPr>
              <a:t>R2</a:t>
            </a:r>
          </a:p>
        </p:txBody>
      </p:sp>
      <p:sp>
        <p:nvSpPr>
          <p:cNvPr id="56" name="ZoneTexte 102">
            <a:extLst>
              <a:ext uri="{FF2B5EF4-FFF2-40B4-BE49-F238E27FC236}">
                <a16:creationId xmlns:a16="http://schemas.microsoft.com/office/drawing/2014/main" id="{3086632E-F9D8-EC42-9F7F-AA70356F2157}"/>
              </a:ext>
            </a:extLst>
          </p:cNvPr>
          <p:cNvSpPr txBox="1">
            <a:spLocks noChangeArrowheads="1"/>
          </p:cNvSpPr>
          <p:nvPr/>
        </p:nvSpPr>
        <p:spPr bwMode="auto">
          <a:xfrm>
            <a:off x="2299047" y="3904209"/>
            <a:ext cx="131683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57" name="ZoneTexte 104">
            <a:extLst>
              <a:ext uri="{FF2B5EF4-FFF2-40B4-BE49-F238E27FC236}">
                <a16:creationId xmlns:a16="http://schemas.microsoft.com/office/drawing/2014/main" id="{EF9E8A24-1F4B-A84D-9D29-F3C5D40B5F32}"/>
              </a:ext>
            </a:extLst>
          </p:cNvPr>
          <p:cNvSpPr txBox="1">
            <a:spLocks noChangeArrowheads="1"/>
          </p:cNvSpPr>
          <p:nvPr/>
        </p:nvSpPr>
        <p:spPr bwMode="auto">
          <a:xfrm>
            <a:off x="1972816" y="4162971"/>
            <a:ext cx="266081" cy="184662"/>
          </a:xfrm>
          <a:prstGeom prst="rect">
            <a:avLst/>
          </a:prstGeom>
          <a:noFill/>
          <a:ln w="9525">
            <a:solidFill>
              <a:schemeClr val="accent2"/>
            </a:solidFill>
            <a:miter lim="800000"/>
            <a:headEnd/>
            <a:tailEnd/>
          </a:ln>
        </p:spPr>
        <p:txBody>
          <a:bodyPr wrap="square" lIns="91436" tIns="45718" rIns="71997" bIns="45718">
            <a:spAutoFit/>
          </a:bodyPr>
          <a:lstStyle/>
          <a:p>
            <a:pPr defTabSz="914354" fontAlgn="auto">
              <a:spcBef>
                <a:spcPts val="0"/>
              </a:spcBef>
              <a:spcAft>
                <a:spcPts val="0"/>
              </a:spcAft>
              <a:defRPr/>
            </a:pPr>
            <a:r>
              <a:rPr lang="fr-FR" sz="600" b="1" kern="0" dirty="0">
                <a:solidFill>
                  <a:prstClr val="black"/>
                </a:solidFill>
                <a:latin typeface="+mn-lt"/>
              </a:rPr>
              <a:t>Rn</a:t>
            </a:r>
          </a:p>
        </p:txBody>
      </p:sp>
      <p:sp>
        <p:nvSpPr>
          <p:cNvPr id="58" name="ZoneTexte 105">
            <a:extLst>
              <a:ext uri="{FF2B5EF4-FFF2-40B4-BE49-F238E27FC236}">
                <a16:creationId xmlns:a16="http://schemas.microsoft.com/office/drawing/2014/main" id="{32CB61D7-BD5D-C34C-A45B-E37CC7C9B916}"/>
              </a:ext>
            </a:extLst>
          </p:cNvPr>
          <p:cNvSpPr txBox="1">
            <a:spLocks noChangeArrowheads="1"/>
          </p:cNvSpPr>
          <p:nvPr/>
        </p:nvSpPr>
        <p:spPr bwMode="auto">
          <a:xfrm>
            <a:off x="2299047" y="4164559"/>
            <a:ext cx="1315641"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59" name="ZoneTexte 106">
            <a:extLst>
              <a:ext uri="{FF2B5EF4-FFF2-40B4-BE49-F238E27FC236}">
                <a16:creationId xmlns:a16="http://schemas.microsoft.com/office/drawing/2014/main" id="{FE62ECC1-E120-DC48-AE52-FA9A887D4506}"/>
              </a:ext>
            </a:extLst>
          </p:cNvPr>
          <p:cNvSpPr txBox="1">
            <a:spLocks noChangeArrowheads="1"/>
          </p:cNvSpPr>
          <p:nvPr/>
        </p:nvSpPr>
        <p:spPr bwMode="auto">
          <a:xfrm>
            <a:off x="1968053" y="3226347"/>
            <a:ext cx="1647825"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RISQUES IDENTIFIES</a:t>
            </a:r>
          </a:p>
        </p:txBody>
      </p:sp>
      <p:sp>
        <p:nvSpPr>
          <p:cNvPr id="60" name="ZoneTexte 107">
            <a:extLst>
              <a:ext uri="{FF2B5EF4-FFF2-40B4-BE49-F238E27FC236}">
                <a16:creationId xmlns:a16="http://schemas.microsoft.com/office/drawing/2014/main" id="{3CC8E6E0-9691-5348-AFFD-235B72E0A8CE}"/>
              </a:ext>
            </a:extLst>
          </p:cNvPr>
          <p:cNvSpPr txBox="1">
            <a:spLocks noChangeArrowheads="1"/>
          </p:cNvSpPr>
          <p:nvPr/>
        </p:nvSpPr>
        <p:spPr bwMode="auto">
          <a:xfrm>
            <a:off x="3898057" y="3670846"/>
            <a:ext cx="272824" cy="169273"/>
          </a:xfrm>
          <a:prstGeom prst="rect">
            <a:avLst/>
          </a:prstGeom>
          <a:solidFill>
            <a:schemeClr val="accent2">
              <a:lumMod val="20000"/>
              <a:lumOff val="80000"/>
            </a:schemeClr>
          </a:solid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500" b="1" kern="0">
                <a:solidFill>
                  <a:prstClr val="black"/>
                </a:solidFill>
                <a:latin typeface="+mn-lt"/>
              </a:rPr>
              <a:t>M0</a:t>
            </a:r>
          </a:p>
        </p:txBody>
      </p:sp>
      <p:sp>
        <p:nvSpPr>
          <p:cNvPr id="61" name="ZoneTexte 108">
            <a:extLst>
              <a:ext uri="{FF2B5EF4-FFF2-40B4-BE49-F238E27FC236}">
                <a16:creationId xmlns:a16="http://schemas.microsoft.com/office/drawing/2014/main" id="{870E6B88-348C-9A4F-BBCE-F7B1085DC635}"/>
              </a:ext>
            </a:extLst>
          </p:cNvPr>
          <p:cNvSpPr txBox="1">
            <a:spLocks noChangeArrowheads="1"/>
          </p:cNvSpPr>
          <p:nvPr/>
        </p:nvSpPr>
        <p:spPr bwMode="auto">
          <a:xfrm>
            <a:off x="4255415" y="3670846"/>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Augmentation des droits de l’admin.</a:t>
            </a:r>
          </a:p>
        </p:txBody>
      </p:sp>
      <p:sp>
        <p:nvSpPr>
          <p:cNvPr id="62" name="ZoneTexte 109">
            <a:extLst>
              <a:ext uri="{FF2B5EF4-FFF2-40B4-BE49-F238E27FC236}">
                <a16:creationId xmlns:a16="http://schemas.microsoft.com/office/drawing/2014/main" id="{8C11DC28-7CB8-B947-B430-F389BDA732E8}"/>
              </a:ext>
            </a:extLst>
          </p:cNvPr>
          <p:cNvSpPr txBox="1">
            <a:spLocks noChangeArrowheads="1"/>
          </p:cNvSpPr>
          <p:nvPr/>
        </p:nvSpPr>
        <p:spPr bwMode="auto">
          <a:xfrm>
            <a:off x="3898057" y="3859759"/>
            <a:ext cx="272824" cy="169273"/>
          </a:xfrm>
          <a:prstGeom prst="rect">
            <a:avLst/>
          </a:prstGeom>
          <a:solidFill>
            <a:schemeClr val="accent2">
              <a:lumMod val="20000"/>
              <a:lumOff val="80000"/>
            </a:schemeClr>
          </a:solid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500" b="1" kern="0">
                <a:solidFill>
                  <a:prstClr val="black"/>
                </a:solidFill>
                <a:latin typeface="+mn-lt"/>
              </a:rPr>
              <a:t>M1</a:t>
            </a:r>
          </a:p>
        </p:txBody>
      </p:sp>
      <p:sp>
        <p:nvSpPr>
          <p:cNvPr id="63" name="ZoneTexte 110">
            <a:extLst>
              <a:ext uri="{FF2B5EF4-FFF2-40B4-BE49-F238E27FC236}">
                <a16:creationId xmlns:a16="http://schemas.microsoft.com/office/drawing/2014/main" id="{B6BA763B-3E90-2A40-A8F2-660F91C0981B}"/>
              </a:ext>
            </a:extLst>
          </p:cNvPr>
          <p:cNvSpPr txBox="1">
            <a:spLocks noChangeArrowheads="1"/>
          </p:cNvSpPr>
          <p:nvPr/>
        </p:nvSpPr>
        <p:spPr bwMode="auto">
          <a:xfrm>
            <a:off x="4255415" y="3859760"/>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500" b="1" kern="0" dirty="0">
                <a:solidFill>
                  <a:prstClr val="black"/>
                </a:solidFill>
                <a:latin typeface="+mn-lt"/>
              </a:rPr>
              <a:t>Augmentation des privilèges d’un utilisateur</a:t>
            </a:r>
          </a:p>
        </p:txBody>
      </p:sp>
      <p:sp>
        <p:nvSpPr>
          <p:cNvPr id="64" name="ZoneTexte 111">
            <a:extLst>
              <a:ext uri="{FF2B5EF4-FFF2-40B4-BE49-F238E27FC236}">
                <a16:creationId xmlns:a16="http://schemas.microsoft.com/office/drawing/2014/main" id="{77A3B867-3059-9045-B4E2-E4DDB785F1A8}"/>
              </a:ext>
            </a:extLst>
          </p:cNvPr>
          <p:cNvSpPr txBox="1">
            <a:spLocks noChangeArrowheads="1"/>
          </p:cNvSpPr>
          <p:nvPr/>
        </p:nvSpPr>
        <p:spPr bwMode="auto">
          <a:xfrm>
            <a:off x="3898057" y="4043909"/>
            <a:ext cx="272824"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defPPr>
              <a:defRPr lang="fr-FR"/>
            </a:defPPr>
            <a:lvl1pPr defTabSz="914354" fontAlgn="auto">
              <a:spcBef>
                <a:spcPts val="0"/>
              </a:spcBef>
              <a:spcAft>
                <a:spcPts val="0"/>
              </a:spcAft>
              <a:defRPr sz="500" b="1" kern="0">
                <a:solidFill>
                  <a:prstClr val="black"/>
                </a:solidFill>
                <a:latin typeface="+mn-lt"/>
              </a:defRPr>
            </a:lvl1pPr>
          </a:lstStyle>
          <a:p>
            <a:r>
              <a:rPr lang="fr-FR"/>
              <a:t>M2</a:t>
            </a:r>
          </a:p>
        </p:txBody>
      </p:sp>
      <p:sp>
        <p:nvSpPr>
          <p:cNvPr id="65" name="ZoneTexte 112">
            <a:extLst>
              <a:ext uri="{FF2B5EF4-FFF2-40B4-BE49-F238E27FC236}">
                <a16:creationId xmlns:a16="http://schemas.microsoft.com/office/drawing/2014/main" id="{D4BDE08A-EE46-B848-BC4C-4010CE8B454D}"/>
              </a:ext>
            </a:extLst>
          </p:cNvPr>
          <p:cNvSpPr txBox="1">
            <a:spLocks noChangeArrowheads="1"/>
          </p:cNvSpPr>
          <p:nvPr/>
        </p:nvSpPr>
        <p:spPr bwMode="auto">
          <a:xfrm>
            <a:off x="4255415" y="4045496"/>
            <a:ext cx="1460726" cy="169273"/>
          </a:xfrm>
          <a:prstGeom prst="rect">
            <a:avLst/>
          </a:prstGeom>
          <a:solidFill>
            <a:schemeClr val="accent2">
              <a:lumMod val="20000"/>
              <a:lumOff val="80000"/>
            </a:schemeClr>
          </a:solidFill>
          <a:ln w="9525">
            <a:solidFill>
              <a:schemeClr val="accent2"/>
            </a:solidFill>
            <a:miter lim="800000"/>
            <a:headEnd/>
            <a:tailEnd/>
          </a:ln>
        </p:spPr>
        <p:txBody>
          <a:bodyPr wrap="square" lIns="91436" tIns="45718" rIns="91436" bIns="45718">
            <a:spAutoFit/>
          </a:bodyPr>
          <a:lstStyle>
            <a:defPPr>
              <a:defRPr lang="fr-FR"/>
            </a:defPPr>
            <a:lvl1pPr defTabSz="914354" fontAlgn="auto">
              <a:spcBef>
                <a:spcPts val="0"/>
              </a:spcBef>
              <a:spcAft>
                <a:spcPts val="0"/>
              </a:spcAft>
              <a:defRPr sz="500" b="1" kern="0">
                <a:solidFill>
                  <a:prstClr val="black"/>
                </a:solidFill>
                <a:latin typeface="+mn-lt"/>
              </a:defRPr>
            </a:lvl1pPr>
          </a:lstStyle>
          <a:p>
            <a:r>
              <a:rPr lang="fr-FR"/>
              <a:t>Installation d’un Virus</a:t>
            </a:r>
          </a:p>
        </p:txBody>
      </p:sp>
      <p:sp>
        <p:nvSpPr>
          <p:cNvPr id="66" name="ZoneTexte 113">
            <a:extLst>
              <a:ext uri="{FF2B5EF4-FFF2-40B4-BE49-F238E27FC236}">
                <a16:creationId xmlns:a16="http://schemas.microsoft.com/office/drawing/2014/main" id="{98DC0979-5E6F-C74C-A851-A9811A38742C}"/>
              </a:ext>
            </a:extLst>
          </p:cNvPr>
          <p:cNvSpPr txBox="1">
            <a:spLocks noChangeArrowheads="1"/>
          </p:cNvSpPr>
          <p:nvPr/>
        </p:nvSpPr>
        <p:spPr bwMode="auto">
          <a:xfrm>
            <a:off x="4057600" y="4134396"/>
            <a:ext cx="245572" cy="1692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1436" tIns="45718" rIns="91436" bIns="45718">
            <a:spAutoFit/>
          </a:bodyPr>
          <a:lstStyle>
            <a:lvl1pPr defTabSz="912813">
              <a:defRPr sz="3200">
                <a:solidFill>
                  <a:schemeClr val="tx1"/>
                </a:solidFill>
                <a:latin typeface="Helvetica 45 Light" pitchFamily="34" charset="0"/>
              </a:defRPr>
            </a:lvl1pPr>
            <a:lvl2pPr defTabSz="912813">
              <a:defRPr sz="2800">
                <a:solidFill>
                  <a:schemeClr val="tx1"/>
                </a:solidFill>
                <a:latin typeface="Helvetica 45 Light" pitchFamily="34" charset="0"/>
              </a:defRPr>
            </a:lvl2pPr>
            <a:lvl3pPr defTabSz="912813">
              <a:defRPr sz="2400">
                <a:solidFill>
                  <a:schemeClr val="tx1"/>
                </a:solidFill>
                <a:latin typeface="Helvetica 45 Light" pitchFamily="34" charset="0"/>
              </a:defRPr>
            </a:lvl3pPr>
            <a:lvl4pPr defTabSz="912813">
              <a:defRPr sz="2000">
                <a:solidFill>
                  <a:schemeClr val="tx1"/>
                </a:solidFill>
                <a:latin typeface="Helvetica 45 Light" pitchFamily="34" charset="0"/>
              </a:defRPr>
            </a:lvl4pPr>
            <a:lvl5pPr defTabSz="912813">
              <a:defRPr sz="2000">
                <a:solidFill>
                  <a:schemeClr val="tx1"/>
                </a:solidFill>
                <a:latin typeface="Helvetica 45 Light" pitchFamily="34" charset="0"/>
              </a:defRPr>
            </a:lvl5pPr>
            <a:lvl6pPr defTabSz="912813" eaLnBrk="0" fontAlgn="base" hangingPunct="0">
              <a:spcAft>
                <a:spcPct val="0"/>
              </a:spcAft>
              <a:buChar char="»"/>
              <a:defRPr sz="2000">
                <a:solidFill>
                  <a:schemeClr val="tx1"/>
                </a:solidFill>
                <a:latin typeface="Helvetica 45 Light" pitchFamily="34" charset="0"/>
              </a:defRPr>
            </a:lvl6pPr>
            <a:lvl7pPr defTabSz="912813" eaLnBrk="0" fontAlgn="base" hangingPunct="0">
              <a:spcAft>
                <a:spcPct val="0"/>
              </a:spcAft>
              <a:buChar char="»"/>
              <a:defRPr sz="2000">
                <a:solidFill>
                  <a:schemeClr val="tx1"/>
                </a:solidFill>
                <a:latin typeface="Helvetica 45 Light" pitchFamily="34" charset="0"/>
              </a:defRPr>
            </a:lvl7pPr>
            <a:lvl8pPr defTabSz="912813" eaLnBrk="0" fontAlgn="base" hangingPunct="0">
              <a:spcAft>
                <a:spcPct val="0"/>
              </a:spcAft>
              <a:buChar char="»"/>
              <a:defRPr sz="2000">
                <a:solidFill>
                  <a:schemeClr val="tx1"/>
                </a:solidFill>
                <a:latin typeface="Helvetica 45 Light" pitchFamily="34" charset="0"/>
              </a:defRPr>
            </a:lvl8pPr>
            <a:lvl9pPr defTabSz="912813" eaLnBrk="0" fontAlgn="base" hangingPunct="0">
              <a:spcAft>
                <a:spcPct val="0"/>
              </a:spcAft>
              <a:buChar char="»"/>
              <a:defRPr sz="2000">
                <a:solidFill>
                  <a:schemeClr val="tx1"/>
                </a:solidFill>
                <a:latin typeface="Helvetica 45 Light" pitchFamily="34" charset="0"/>
              </a:defRPr>
            </a:lvl9pPr>
          </a:lstStyle>
          <a:p>
            <a:r>
              <a:rPr lang="fr-FR" sz="500">
                <a:solidFill>
                  <a:srgbClr val="000000"/>
                </a:solidFill>
                <a:latin typeface="+mn-lt"/>
              </a:rPr>
              <a:t>….</a:t>
            </a:r>
          </a:p>
        </p:txBody>
      </p:sp>
      <p:sp>
        <p:nvSpPr>
          <p:cNvPr id="67" name="ZoneTexte 114">
            <a:extLst>
              <a:ext uri="{FF2B5EF4-FFF2-40B4-BE49-F238E27FC236}">
                <a16:creationId xmlns:a16="http://schemas.microsoft.com/office/drawing/2014/main" id="{47482537-C4CA-584E-BAFD-364732D1D944}"/>
              </a:ext>
            </a:extLst>
          </p:cNvPr>
          <p:cNvSpPr txBox="1">
            <a:spLocks noChangeArrowheads="1"/>
          </p:cNvSpPr>
          <p:nvPr/>
        </p:nvSpPr>
        <p:spPr bwMode="auto">
          <a:xfrm>
            <a:off x="3900438" y="4293146"/>
            <a:ext cx="293662" cy="184662"/>
          </a:xfrm>
          <a:prstGeom prst="rect">
            <a:avLst/>
          </a:prstGeom>
          <a:noFill/>
          <a:ln w="9525">
            <a:solidFill>
              <a:schemeClr val="accent2"/>
            </a:solidFill>
            <a:miter lim="800000"/>
            <a:headEnd/>
            <a:tailEnd/>
          </a:ln>
        </p:spPr>
        <p:txBody>
          <a:bodyPr wrap="none" lIns="91436" tIns="45718" rIns="91436" bIns="45718">
            <a:spAutoFit/>
          </a:bodyPr>
          <a:lstStyle/>
          <a:p>
            <a:pPr defTabSz="914354" fontAlgn="auto">
              <a:spcBef>
                <a:spcPts val="0"/>
              </a:spcBef>
              <a:spcAft>
                <a:spcPts val="0"/>
              </a:spcAft>
              <a:defRPr/>
            </a:pPr>
            <a:r>
              <a:rPr lang="fr-FR" sz="600" b="1" kern="0">
                <a:solidFill>
                  <a:prstClr val="black"/>
                </a:solidFill>
                <a:latin typeface="+mn-lt"/>
              </a:rPr>
              <a:t>Mn</a:t>
            </a:r>
          </a:p>
        </p:txBody>
      </p:sp>
      <p:sp>
        <p:nvSpPr>
          <p:cNvPr id="68" name="ZoneTexte 115">
            <a:extLst>
              <a:ext uri="{FF2B5EF4-FFF2-40B4-BE49-F238E27FC236}">
                <a16:creationId xmlns:a16="http://schemas.microsoft.com/office/drawing/2014/main" id="{466EF905-35A2-3F4B-953A-563C30BE4480}"/>
              </a:ext>
            </a:extLst>
          </p:cNvPr>
          <p:cNvSpPr txBox="1">
            <a:spLocks noChangeArrowheads="1"/>
          </p:cNvSpPr>
          <p:nvPr/>
        </p:nvSpPr>
        <p:spPr bwMode="auto">
          <a:xfrm>
            <a:off x="4271913" y="4293146"/>
            <a:ext cx="1450182" cy="184662"/>
          </a:xfrm>
          <a:prstGeom prst="rect">
            <a:avLst/>
          </a:prstGeom>
          <a:noFill/>
          <a:ln w="9525">
            <a:solidFill>
              <a:schemeClr val="accent2"/>
            </a:solidFill>
            <a:miter lim="800000"/>
            <a:headEnd/>
            <a:tailEnd/>
          </a:ln>
        </p:spPr>
        <p:txBody>
          <a:bodyPr wrap="square" lIns="91436" tIns="45718" rIns="91436" bIns="45718">
            <a:spAutoFit/>
          </a:bodyPr>
          <a:lstStyle/>
          <a:p>
            <a:pPr defTabSz="914354" fontAlgn="auto">
              <a:spcBef>
                <a:spcPts val="0"/>
              </a:spcBef>
              <a:spcAft>
                <a:spcPts val="0"/>
              </a:spcAft>
              <a:defRPr/>
            </a:pPr>
            <a:r>
              <a:rPr lang="fr-FR" sz="600" b="1" kern="0">
                <a:solidFill>
                  <a:prstClr val="black"/>
                </a:solidFill>
                <a:latin typeface="+mn-lt"/>
              </a:rPr>
              <a:t>……</a:t>
            </a:r>
          </a:p>
        </p:txBody>
      </p:sp>
      <p:sp>
        <p:nvSpPr>
          <p:cNvPr id="69" name="ZoneTexte 116">
            <a:extLst>
              <a:ext uri="{FF2B5EF4-FFF2-40B4-BE49-F238E27FC236}">
                <a16:creationId xmlns:a16="http://schemas.microsoft.com/office/drawing/2014/main" id="{81A3BA95-186E-B843-AAD2-4382ADC4B220}"/>
              </a:ext>
            </a:extLst>
          </p:cNvPr>
          <p:cNvSpPr txBox="1">
            <a:spLocks noChangeArrowheads="1"/>
          </p:cNvSpPr>
          <p:nvPr/>
        </p:nvSpPr>
        <p:spPr bwMode="auto">
          <a:xfrm>
            <a:off x="3892103" y="3424784"/>
            <a:ext cx="1824038" cy="184662"/>
          </a:xfrm>
          <a:prstGeom prst="rect">
            <a:avLst/>
          </a:prstGeom>
          <a:solidFill>
            <a:srgbClr val="C00000"/>
          </a:solidFill>
          <a:ln w="9525">
            <a:solidFill>
              <a:schemeClr val="accent2"/>
            </a:solidFill>
            <a:miter lim="800000"/>
            <a:headEnd/>
            <a:tailEnd/>
          </a:ln>
        </p:spPr>
        <p:txBody>
          <a:bodyPr lIns="91436" tIns="45718" rIns="91436" bIns="45718">
            <a:spAutoFit/>
          </a:bodyPr>
          <a:lstStyle/>
          <a:p>
            <a:pPr defTabSz="914354" fontAlgn="auto">
              <a:spcBef>
                <a:spcPts val="0"/>
              </a:spcBef>
              <a:spcAft>
                <a:spcPts val="0"/>
              </a:spcAft>
              <a:defRPr/>
            </a:pPr>
            <a:r>
              <a:rPr lang="fr-FR" sz="600" kern="0" dirty="0">
                <a:solidFill>
                  <a:prstClr val="white"/>
                </a:solidFill>
                <a:latin typeface="+mn-lt"/>
              </a:rPr>
              <a:t>SCENARIOS DE MENACE</a:t>
            </a:r>
          </a:p>
        </p:txBody>
      </p:sp>
      <p:cxnSp>
        <p:nvCxnSpPr>
          <p:cNvPr id="70" name="Connecteur droit avec flèche 117">
            <a:extLst>
              <a:ext uri="{FF2B5EF4-FFF2-40B4-BE49-F238E27FC236}">
                <a16:creationId xmlns:a16="http://schemas.microsoft.com/office/drawing/2014/main" id="{FD02C0F4-19D9-A74C-8753-79F8D2FAED70}"/>
              </a:ext>
            </a:extLst>
          </p:cNvPr>
          <p:cNvCxnSpPr>
            <a:cxnSpLocks noChangeShapeType="1"/>
            <a:stCxn id="60" idx="1"/>
          </p:cNvCxnSpPr>
          <p:nvPr/>
        </p:nvCxnSpPr>
        <p:spPr bwMode="auto">
          <a:xfrm flipH="1" flipV="1">
            <a:off x="3624213" y="3578777"/>
            <a:ext cx="273844" cy="176706"/>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71" name="Connecteur droit avec flèche 118">
            <a:extLst>
              <a:ext uri="{FF2B5EF4-FFF2-40B4-BE49-F238E27FC236}">
                <a16:creationId xmlns:a16="http://schemas.microsoft.com/office/drawing/2014/main" id="{E76FCAF4-5854-8D4E-8044-EA5BE33E0812}"/>
              </a:ext>
            </a:extLst>
          </p:cNvPr>
          <p:cNvCxnSpPr>
            <a:cxnSpLocks noChangeShapeType="1"/>
            <a:stCxn id="62" idx="1"/>
            <a:endCxn id="52" idx="3"/>
          </p:cNvCxnSpPr>
          <p:nvPr/>
        </p:nvCxnSpPr>
        <p:spPr bwMode="auto">
          <a:xfrm flipH="1" flipV="1">
            <a:off x="3615879" y="3557047"/>
            <a:ext cx="282178" cy="387349"/>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2" name="Connecteur droit avec flèche 119">
            <a:extLst>
              <a:ext uri="{FF2B5EF4-FFF2-40B4-BE49-F238E27FC236}">
                <a16:creationId xmlns:a16="http://schemas.microsoft.com/office/drawing/2014/main" id="{857B4232-CCF1-F54F-A8DE-7BEF5CB02790}"/>
              </a:ext>
            </a:extLst>
          </p:cNvPr>
          <p:cNvCxnSpPr>
            <a:cxnSpLocks noChangeShapeType="1"/>
            <a:stCxn id="64" idx="1"/>
            <a:endCxn id="52" idx="3"/>
          </p:cNvCxnSpPr>
          <p:nvPr/>
        </p:nvCxnSpPr>
        <p:spPr bwMode="auto">
          <a:xfrm flipH="1" flipV="1">
            <a:off x="3615879" y="3557047"/>
            <a:ext cx="282178" cy="571499"/>
          </a:xfrm>
          <a:prstGeom prst="straightConnector1">
            <a:avLst/>
          </a:prstGeom>
          <a:noFill/>
          <a:ln w="12700" algn="ctr">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73" name="Connecteur droit avec flèche 120">
            <a:extLst>
              <a:ext uri="{FF2B5EF4-FFF2-40B4-BE49-F238E27FC236}">
                <a16:creationId xmlns:a16="http://schemas.microsoft.com/office/drawing/2014/main" id="{ACF4999C-EDAC-E54F-A8E2-D169811D2594}"/>
              </a:ext>
            </a:extLst>
          </p:cNvPr>
          <p:cNvCxnSpPr>
            <a:cxnSpLocks noChangeShapeType="1"/>
            <a:stCxn id="64" idx="1"/>
            <a:endCxn id="54" idx="3"/>
          </p:cNvCxnSpPr>
          <p:nvPr/>
        </p:nvCxnSpPr>
        <p:spPr bwMode="auto">
          <a:xfrm flipH="1" flipV="1">
            <a:off x="3615879" y="3771358"/>
            <a:ext cx="282178" cy="357188"/>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4" name="Connecteur droit avec flèche 121">
            <a:extLst>
              <a:ext uri="{FF2B5EF4-FFF2-40B4-BE49-F238E27FC236}">
                <a16:creationId xmlns:a16="http://schemas.microsoft.com/office/drawing/2014/main" id="{76320138-7FCC-A94E-B7E7-8F2015CEF784}"/>
              </a:ext>
            </a:extLst>
          </p:cNvPr>
          <p:cNvCxnSpPr>
            <a:cxnSpLocks noChangeShapeType="1"/>
            <a:stCxn id="64" idx="1"/>
            <a:endCxn id="56" idx="3"/>
          </p:cNvCxnSpPr>
          <p:nvPr/>
        </p:nvCxnSpPr>
        <p:spPr bwMode="auto">
          <a:xfrm flipH="1" flipV="1">
            <a:off x="3615879" y="3996540"/>
            <a:ext cx="282178" cy="132006"/>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5" name="Connecteur droit avec flèche 122">
            <a:extLst>
              <a:ext uri="{FF2B5EF4-FFF2-40B4-BE49-F238E27FC236}">
                <a16:creationId xmlns:a16="http://schemas.microsoft.com/office/drawing/2014/main" id="{DD9CEC1C-F054-4847-ACB8-D778DC550D84}"/>
              </a:ext>
            </a:extLst>
          </p:cNvPr>
          <p:cNvCxnSpPr>
            <a:cxnSpLocks noChangeShapeType="1"/>
            <a:stCxn id="60" idx="1"/>
            <a:endCxn id="58" idx="3"/>
          </p:cNvCxnSpPr>
          <p:nvPr/>
        </p:nvCxnSpPr>
        <p:spPr bwMode="auto">
          <a:xfrm flipH="1">
            <a:off x="3614688" y="3755483"/>
            <a:ext cx="283369" cy="50140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cxnSp>
        <p:nvCxnSpPr>
          <p:cNvPr id="76" name="Connecteur droit avec flèche 123">
            <a:extLst>
              <a:ext uri="{FF2B5EF4-FFF2-40B4-BE49-F238E27FC236}">
                <a16:creationId xmlns:a16="http://schemas.microsoft.com/office/drawing/2014/main" id="{A068A535-EF37-6B4A-918A-0373FEA9089A}"/>
              </a:ext>
            </a:extLst>
          </p:cNvPr>
          <p:cNvCxnSpPr>
            <a:cxnSpLocks noChangeShapeType="1"/>
            <a:stCxn id="67" idx="1"/>
            <a:endCxn id="58" idx="3"/>
          </p:cNvCxnSpPr>
          <p:nvPr/>
        </p:nvCxnSpPr>
        <p:spPr bwMode="auto">
          <a:xfrm flipH="1" flipV="1">
            <a:off x="3614688" y="4256890"/>
            <a:ext cx="285750" cy="128587"/>
          </a:xfrm>
          <a:prstGeom prst="straightConnector1">
            <a:avLst/>
          </a:prstGeom>
          <a:noFill/>
          <a:ln w="12700" algn="ctr">
            <a:solidFill>
              <a:schemeClr val="accent2"/>
            </a:solidFill>
            <a:prstDash val="dash"/>
            <a:round/>
            <a:headEnd/>
            <a:tailEnd type="triangle" w="med" len="med"/>
          </a:ln>
          <a:extLst>
            <a:ext uri="{909E8E84-426E-40DD-AFC4-6F175D3DCCD1}">
              <a14:hiddenFill xmlns:a14="http://schemas.microsoft.com/office/drawing/2010/main">
                <a:noFill/>
              </a14:hiddenFill>
            </a:ext>
          </a:extLst>
        </p:spPr>
      </p:cxnSp>
      <p:sp>
        <p:nvSpPr>
          <p:cNvPr id="77" name="Ellipse 124">
            <a:extLst>
              <a:ext uri="{FF2B5EF4-FFF2-40B4-BE49-F238E27FC236}">
                <a16:creationId xmlns:a16="http://schemas.microsoft.com/office/drawing/2014/main" id="{A94FC4DC-A074-314D-9678-29C18848707D}"/>
              </a:ext>
            </a:extLst>
          </p:cNvPr>
          <p:cNvSpPr/>
          <p:nvPr/>
        </p:nvSpPr>
        <p:spPr>
          <a:xfrm>
            <a:off x="1856134" y="3350172"/>
            <a:ext cx="442913" cy="1069975"/>
          </a:xfrm>
          <a:prstGeom prst="ellipse">
            <a:avLst/>
          </a:prstGeom>
          <a:noFill/>
          <a:ln w="12700" cap="flat" cmpd="sng" algn="ctr">
            <a:solidFill>
              <a:schemeClr val="accent2"/>
            </a:solidFill>
            <a:prstDash val="dash"/>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mn-lt"/>
              <a:cs typeface="+mn-cs"/>
            </a:endParaRPr>
          </a:p>
        </p:txBody>
      </p:sp>
      <p:sp>
        <p:nvSpPr>
          <p:cNvPr id="78" name="Forme libre 125">
            <a:extLst>
              <a:ext uri="{FF2B5EF4-FFF2-40B4-BE49-F238E27FC236}">
                <a16:creationId xmlns:a16="http://schemas.microsoft.com/office/drawing/2014/main" id="{A41FD4F5-5E0A-1747-9C3D-DD9F43ED4954}"/>
              </a:ext>
            </a:extLst>
          </p:cNvPr>
          <p:cNvSpPr/>
          <p:nvPr/>
        </p:nvSpPr>
        <p:spPr>
          <a:xfrm>
            <a:off x="1182241" y="2361160"/>
            <a:ext cx="714375" cy="1171575"/>
          </a:xfrm>
          <a:custGeom>
            <a:avLst/>
            <a:gdLst>
              <a:gd name="connsiteX0" fmla="*/ 291166 w 897748"/>
              <a:gd name="connsiteY0" fmla="*/ 0 h 1620570"/>
              <a:gd name="connsiteX1" fmla="*/ 1455 w 897748"/>
              <a:gd name="connsiteY1" fmla="*/ 443620 h 1620570"/>
              <a:gd name="connsiteX2" fmla="*/ 399807 w 897748"/>
              <a:gd name="connsiteY2" fmla="*/ 1412341 h 1620570"/>
              <a:gd name="connsiteX3" fmla="*/ 897748 w 897748"/>
              <a:gd name="connsiteY3" fmla="*/ 1620570 h 1620570"/>
            </a:gdLst>
            <a:ahLst/>
            <a:cxnLst>
              <a:cxn ang="0">
                <a:pos x="connsiteX0" y="connsiteY0"/>
              </a:cxn>
              <a:cxn ang="0">
                <a:pos x="connsiteX1" y="connsiteY1"/>
              </a:cxn>
              <a:cxn ang="0">
                <a:pos x="connsiteX2" y="connsiteY2"/>
              </a:cxn>
              <a:cxn ang="0">
                <a:pos x="connsiteX3" y="connsiteY3"/>
              </a:cxn>
            </a:cxnLst>
            <a:rect l="l" t="t" r="r" b="b"/>
            <a:pathLst>
              <a:path w="897748" h="1620570">
                <a:moveTo>
                  <a:pt x="291166" y="0"/>
                </a:moveTo>
                <a:cubicBezTo>
                  <a:pt x="137257" y="104115"/>
                  <a:pt x="-16652" y="208230"/>
                  <a:pt x="1455" y="443620"/>
                </a:cubicBezTo>
                <a:cubicBezTo>
                  <a:pt x="19562" y="679010"/>
                  <a:pt x="250425" y="1216183"/>
                  <a:pt x="399807" y="1412341"/>
                </a:cubicBezTo>
                <a:cubicBezTo>
                  <a:pt x="549189" y="1608499"/>
                  <a:pt x="897748" y="1620570"/>
                  <a:pt x="897748" y="1620570"/>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79" name="Forme libre 128">
            <a:extLst>
              <a:ext uri="{FF2B5EF4-FFF2-40B4-BE49-F238E27FC236}">
                <a16:creationId xmlns:a16="http://schemas.microsoft.com/office/drawing/2014/main" id="{D205A3D7-F9A9-7F42-BA29-6546E89EB155}"/>
              </a:ext>
            </a:extLst>
          </p:cNvPr>
          <p:cNvSpPr/>
          <p:nvPr/>
        </p:nvSpPr>
        <p:spPr>
          <a:xfrm>
            <a:off x="1370359" y="4307434"/>
            <a:ext cx="1100138" cy="850900"/>
          </a:xfrm>
          <a:custGeom>
            <a:avLst/>
            <a:gdLst>
              <a:gd name="connsiteX0" fmla="*/ 1460625 w 1466568"/>
              <a:gd name="connsiteY0" fmla="*/ 0 h 851026"/>
              <a:gd name="connsiteX1" fmla="*/ 1297662 w 1466568"/>
              <a:gd name="connsiteY1" fmla="*/ 208230 h 851026"/>
              <a:gd name="connsiteX2" fmla="*/ 337995 w 1466568"/>
              <a:gd name="connsiteY2" fmla="*/ 235390 h 851026"/>
              <a:gd name="connsiteX3" fmla="*/ 21124 w 1466568"/>
              <a:gd name="connsiteY3" fmla="*/ 479834 h 851026"/>
              <a:gd name="connsiteX4" fmla="*/ 84498 w 1466568"/>
              <a:gd name="connsiteY4" fmla="*/ 778598 h 851026"/>
              <a:gd name="connsiteX5" fmla="*/ 528118 w 1466568"/>
              <a:gd name="connsiteY5" fmla="*/ 851026 h 8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568" h="851026">
                <a:moveTo>
                  <a:pt x="1460625" y="0"/>
                </a:moveTo>
                <a:cubicBezTo>
                  <a:pt x="1472696" y="84499"/>
                  <a:pt x="1484767" y="168998"/>
                  <a:pt x="1297662" y="208230"/>
                </a:cubicBezTo>
                <a:cubicBezTo>
                  <a:pt x="1110557" y="247462"/>
                  <a:pt x="550751" y="190123"/>
                  <a:pt x="337995" y="235390"/>
                </a:cubicBezTo>
                <a:cubicBezTo>
                  <a:pt x="125239" y="280657"/>
                  <a:pt x="63373" y="389299"/>
                  <a:pt x="21124" y="479834"/>
                </a:cubicBezTo>
                <a:cubicBezTo>
                  <a:pt x="-21125" y="570369"/>
                  <a:pt x="-1" y="716733"/>
                  <a:pt x="84498" y="778598"/>
                </a:cubicBezTo>
                <a:cubicBezTo>
                  <a:pt x="168997" y="840463"/>
                  <a:pt x="348557" y="845744"/>
                  <a:pt x="528118" y="851026"/>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defRPr/>
            </a:pPr>
            <a:endParaRPr lang="fr-FR" sz="600" kern="0">
              <a:solidFill>
                <a:prstClr val="white"/>
              </a:solidFill>
              <a:latin typeface="Helvetica 45 Light" panose="020B0404020002020204" pitchFamily="34" charset="0"/>
              <a:cs typeface="+mn-cs"/>
            </a:endParaRPr>
          </a:p>
        </p:txBody>
      </p:sp>
      <p:sp>
        <p:nvSpPr>
          <p:cNvPr id="80" name="Forme libre 129">
            <a:extLst>
              <a:ext uri="{FF2B5EF4-FFF2-40B4-BE49-F238E27FC236}">
                <a16:creationId xmlns:a16="http://schemas.microsoft.com/office/drawing/2014/main" id="{84DCB1DB-B452-1C46-BAF8-CB61B2F5ACF9}"/>
              </a:ext>
            </a:extLst>
          </p:cNvPr>
          <p:cNvSpPr/>
          <p:nvPr/>
        </p:nvSpPr>
        <p:spPr>
          <a:xfrm>
            <a:off x="2462163" y="4478884"/>
            <a:ext cx="1893094" cy="417512"/>
          </a:xfrm>
          <a:custGeom>
            <a:avLst/>
            <a:gdLst>
              <a:gd name="connsiteX0" fmla="*/ 2378309 w 2525048"/>
              <a:gd name="connsiteY0" fmla="*/ 0 h 416459"/>
              <a:gd name="connsiteX1" fmla="*/ 2314934 w 2525048"/>
              <a:gd name="connsiteY1" fmla="*/ 153909 h 416459"/>
              <a:gd name="connsiteX2" fmla="*/ 359386 w 2525048"/>
              <a:gd name="connsiteY2" fmla="*/ 199176 h 416459"/>
              <a:gd name="connsiteX3" fmla="*/ 6301 w 2525048"/>
              <a:gd name="connsiteY3" fmla="*/ 416459 h 416459"/>
            </a:gdLst>
            <a:ahLst/>
            <a:cxnLst>
              <a:cxn ang="0">
                <a:pos x="connsiteX0" y="connsiteY0"/>
              </a:cxn>
              <a:cxn ang="0">
                <a:pos x="connsiteX1" y="connsiteY1"/>
              </a:cxn>
              <a:cxn ang="0">
                <a:pos x="connsiteX2" y="connsiteY2"/>
              </a:cxn>
              <a:cxn ang="0">
                <a:pos x="connsiteX3" y="connsiteY3"/>
              </a:cxn>
            </a:cxnLst>
            <a:rect l="l" t="t" r="r" b="b"/>
            <a:pathLst>
              <a:path w="2525048" h="416459">
                <a:moveTo>
                  <a:pt x="2378309" y="0"/>
                </a:moveTo>
                <a:cubicBezTo>
                  <a:pt x="2514865" y="60356"/>
                  <a:pt x="2651421" y="120713"/>
                  <a:pt x="2314934" y="153909"/>
                </a:cubicBezTo>
                <a:cubicBezTo>
                  <a:pt x="1978447" y="187105"/>
                  <a:pt x="744158" y="155418"/>
                  <a:pt x="359386" y="199176"/>
                </a:cubicBezTo>
                <a:cubicBezTo>
                  <a:pt x="-25386" y="242934"/>
                  <a:pt x="-9543" y="329696"/>
                  <a:pt x="6301" y="416459"/>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81" name="Forme libre 130">
            <a:extLst>
              <a:ext uri="{FF2B5EF4-FFF2-40B4-BE49-F238E27FC236}">
                <a16:creationId xmlns:a16="http://schemas.microsoft.com/office/drawing/2014/main" id="{EEDF0877-0A32-EE48-A52F-700A1767514E}"/>
              </a:ext>
            </a:extLst>
          </p:cNvPr>
          <p:cNvSpPr/>
          <p:nvPr/>
        </p:nvSpPr>
        <p:spPr>
          <a:xfrm>
            <a:off x="4142134" y="3185072"/>
            <a:ext cx="2139554" cy="1711325"/>
          </a:xfrm>
          <a:custGeom>
            <a:avLst/>
            <a:gdLst>
              <a:gd name="connsiteX0" fmla="*/ 2835086 w 2851637"/>
              <a:gd name="connsiteY0" fmla="*/ 0 h 1720158"/>
              <a:gd name="connsiteX1" fmla="*/ 2835086 w 2851637"/>
              <a:gd name="connsiteY1" fmla="*/ 733330 h 1720158"/>
              <a:gd name="connsiteX2" fmla="*/ 2663070 w 2851637"/>
              <a:gd name="connsiteY2" fmla="*/ 1213164 h 1720158"/>
              <a:gd name="connsiteX3" fmla="*/ 2119862 w 2851637"/>
              <a:gd name="connsiteY3" fmla="*/ 1439501 h 1720158"/>
              <a:gd name="connsiteX4" fmla="*/ 490239 w 2851637"/>
              <a:gd name="connsiteY4" fmla="*/ 1511928 h 1720158"/>
              <a:gd name="connsiteX5" fmla="*/ 55672 w 2851637"/>
              <a:gd name="connsiteY5" fmla="*/ 1620570 h 1720158"/>
              <a:gd name="connsiteX6" fmla="*/ 19459 w 2851637"/>
              <a:gd name="connsiteY6" fmla="*/ 1720158 h 172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1637" h="1720158">
                <a:moveTo>
                  <a:pt x="2835086" y="0"/>
                </a:moveTo>
                <a:cubicBezTo>
                  <a:pt x="2849420" y="265568"/>
                  <a:pt x="2863755" y="531136"/>
                  <a:pt x="2835086" y="733330"/>
                </a:cubicBezTo>
                <a:cubicBezTo>
                  <a:pt x="2806417" y="935524"/>
                  <a:pt x="2782274" y="1095469"/>
                  <a:pt x="2663070" y="1213164"/>
                </a:cubicBezTo>
                <a:cubicBezTo>
                  <a:pt x="2543866" y="1330859"/>
                  <a:pt x="2482000" y="1389707"/>
                  <a:pt x="2119862" y="1439501"/>
                </a:cubicBezTo>
                <a:cubicBezTo>
                  <a:pt x="1757724" y="1489295"/>
                  <a:pt x="834271" y="1481750"/>
                  <a:pt x="490239" y="1511928"/>
                </a:cubicBezTo>
                <a:cubicBezTo>
                  <a:pt x="146207" y="1542106"/>
                  <a:pt x="134135" y="1585865"/>
                  <a:pt x="55672" y="1620570"/>
                </a:cubicBezTo>
                <a:cubicBezTo>
                  <a:pt x="-22791" y="1655275"/>
                  <a:pt x="-1666" y="1687716"/>
                  <a:pt x="19459" y="1720158"/>
                </a:cubicBezTo>
              </a:path>
            </a:pathLst>
          </a:custGeom>
          <a:noFill/>
          <a:ln w="28575" cap="flat" cmpd="sng" algn="ctr">
            <a:solidFill>
              <a:schemeClr val="accent2"/>
            </a:solidFill>
            <a:prstDash val="dash"/>
            <a:tailEnd type="triangle"/>
          </a:ln>
          <a:effectLst/>
        </p:spPr>
        <p:txBody>
          <a:bodyPr lIns="91436" tIns="45718" rIns="91436" bIns="45718" anchor="ctr"/>
          <a:lstStyle/>
          <a:p>
            <a:pPr algn="ctr" defTabSz="914354" fontAlgn="auto">
              <a:spcBef>
                <a:spcPts val="0"/>
              </a:spcBef>
              <a:spcAft>
                <a:spcPts val="0"/>
              </a:spcAft>
            </a:pPr>
            <a:endParaRPr lang="fr-FR" sz="600" kern="0">
              <a:solidFill>
                <a:prstClr val="white"/>
              </a:solidFill>
              <a:latin typeface="Helvetica 45 Light" panose="020B0404020002020204" pitchFamily="34" charset="0"/>
            </a:endParaRPr>
          </a:p>
        </p:txBody>
      </p:sp>
      <p:sp>
        <p:nvSpPr>
          <p:cNvPr id="82" name="Rectangle 4">
            <a:extLst>
              <a:ext uri="{FF2B5EF4-FFF2-40B4-BE49-F238E27FC236}">
                <a16:creationId xmlns:a16="http://schemas.microsoft.com/office/drawing/2014/main" id="{D6F63FD9-5F92-5C48-B100-4364EB08BAB2}"/>
              </a:ext>
            </a:extLst>
          </p:cNvPr>
          <p:cNvSpPr/>
          <p:nvPr/>
        </p:nvSpPr>
        <p:spPr>
          <a:xfrm>
            <a:off x="440041" y="3157044"/>
            <a:ext cx="838200" cy="650875"/>
          </a:xfrm>
          <a:prstGeom prst="wedgeRectCallout">
            <a:avLst>
              <a:gd name="adj1" fmla="val 131477"/>
              <a:gd name="adj2" fmla="val -23404"/>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1000" kern="0" dirty="0">
                <a:solidFill>
                  <a:prstClr val="white"/>
                </a:solidFill>
                <a:latin typeface="+mn-lt"/>
                <a:cs typeface="+mn-cs"/>
              </a:rPr>
              <a:t>Ce que veut nous voulons détecter</a:t>
            </a:r>
          </a:p>
        </p:txBody>
      </p:sp>
      <p:sp>
        <p:nvSpPr>
          <p:cNvPr id="83" name="Rectangle 131">
            <a:extLst>
              <a:ext uri="{FF2B5EF4-FFF2-40B4-BE49-F238E27FC236}">
                <a16:creationId xmlns:a16="http://schemas.microsoft.com/office/drawing/2014/main" id="{7BE499D7-BDA4-D445-A231-8F5DF8416D5D}"/>
              </a:ext>
            </a:extLst>
          </p:cNvPr>
          <p:cNvSpPr/>
          <p:nvPr/>
        </p:nvSpPr>
        <p:spPr>
          <a:xfrm>
            <a:off x="7149988" y="3287205"/>
            <a:ext cx="1252065" cy="584200"/>
          </a:xfrm>
          <a:prstGeom prst="wedgeRectCallout">
            <a:avLst>
              <a:gd name="adj1" fmla="val -161673"/>
              <a:gd name="adj2" fmla="val 67256"/>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Ce qui est détectable par le SIEM</a:t>
            </a:r>
          </a:p>
        </p:txBody>
      </p:sp>
      <p:sp>
        <p:nvSpPr>
          <p:cNvPr id="84" name="Rectangle 134">
            <a:extLst>
              <a:ext uri="{FF2B5EF4-FFF2-40B4-BE49-F238E27FC236}">
                <a16:creationId xmlns:a16="http://schemas.microsoft.com/office/drawing/2014/main" id="{7C3AFAF4-3DB5-6C4B-B367-A7A54E2B15EB}"/>
              </a:ext>
            </a:extLst>
          </p:cNvPr>
          <p:cNvSpPr/>
          <p:nvPr/>
        </p:nvSpPr>
        <p:spPr>
          <a:xfrm>
            <a:off x="7185422" y="4031209"/>
            <a:ext cx="1245492" cy="687388"/>
          </a:xfrm>
          <a:prstGeom prst="wedgeRectCallout">
            <a:avLst>
              <a:gd name="adj1" fmla="val -268743"/>
              <a:gd name="adj2" fmla="val 103519"/>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Log disponibles et nécessaires pour la détection</a:t>
            </a:r>
          </a:p>
        </p:txBody>
      </p:sp>
      <p:sp>
        <p:nvSpPr>
          <p:cNvPr id="85" name="Rectangle 135">
            <a:extLst>
              <a:ext uri="{FF2B5EF4-FFF2-40B4-BE49-F238E27FC236}">
                <a16:creationId xmlns:a16="http://schemas.microsoft.com/office/drawing/2014/main" id="{4AF78CDE-4CFD-934A-BACA-8CF23FAFA95F}"/>
              </a:ext>
            </a:extLst>
          </p:cNvPr>
          <p:cNvSpPr/>
          <p:nvPr/>
        </p:nvSpPr>
        <p:spPr>
          <a:xfrm>
            <a:off x="7121128" y="5528219"/>
            <a:ext cx="1309786" cy="733425"/>
          </a:xfrm>
          <a:prstGeom prst="wedgeRectCallout">
            <a:avLst>
              <a:gd name="adj1" fmla="val -135972"/>
              <a:gd name="adj2" fmla="val -56651"/>
            </a:avLst>
          </a:prstGeom>
          <a:solidFill>
            <a:sysClr val="windowText" lastClr="000000"/>
          </a:solidFill>
          <a:ln w="25400" cap="flat" cmpd="sng" algn="ctr">
            <a:solidFill>
              <a:sysClr val="windowText" lastClr="000000">
                <a:shade val="50000"/>
              </a:sysClr>
            </a:solidFill>
            <a:prstDash val="solid"/>
          </a:ln>
          <a:effectLst/>
        </p:spPr>
        <p:txBody>
          <a:bodyPr lIns="91436" tIns="45718" rIns="91436" bIns="45718" anchor="ctr"/>
          <a:lstStyle/>
          <a:p>
            <a:pPr algn="ctr" defTabSz="914354" fontAlgn="auto">
              <a:spcBef>
                <a:spcPts val="0"/>
              </a:spcBef>
              <a:spcAft>
                <a:spcPts val="0"/>
              </a:spcAft>
              <a:defRPr/>
            </a:pPr>
            <a:r>
              <a:rPr lang="fr-FR" sz="800" kern="0" dirty="0">
                <a:solidFill>
                  <a:prstClr val="white"/>
                </a:solidFill>
                <a:latin typeface="Helvetica 45 Light" panose="020B0404020002020204" pitchFamily="34" charset="0"/>
                <a:cs typeface="+mn-cs"/>
              </a:rPr>
              <a:t>Log manquants et nécessaires pour la détection</a:t>
            </a:r>
          </a:p>
        </p:txBody>
      </p:sp>
    </p:spTree>
    <p:extLst>
      <p:ext uri="{BB962C8B-B14F-4D97-AF65-F5344CB8AC3E}">
        <p14:creationId xmlns:p14="http://schemas.microsoft.com/office/powerpoint/2010/main" val="41073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710F090-00A5-2A41-AD31-EFDB1CBD063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84058" y="620483"/>
            <a:ext cx="6433486" cy="46131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Connecteur droit avec flèche 2">
            <a:extLst>
              <a:ext uri="{FF2B5EF4-FFF2-40B4-BE49-F238E27FC236}">
                <a16:creationId xmlns:a16="http://schemas.microsoft.com/office/drawing/2014/main" id="{7E04889B-8065-0546-95A5-EE26F2DE5F28}"/>
              </a:ext>
            </a:extLst>
          </p:cNvPr>
          <p:cNvCxnSpPr>
            <a:cxnSpLocks/>
          </p:cNvCxnSpPr>
          <p:nvPr/>
        </p:nvCxnSpPr>
        <p:spPr>
          <a:xfrm>
            <a:off x="693410" y="5772767"/>
            <a:ext cx="7757179" cy="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 name="Connecteur droit avec flèche 3">
            <a:extLst>
              <a:ext uri="{FF2B5EF4-FFF2-40B4-BE49-F238E27FC236}">
                <a16:creationId xmlns:a16="http://schemas.microsoft.com/office/drawing/2014/main" id="{7DD9F767-48F1-A74D-863F-0AD50C5266DD}"/>
              </a:ext>
            </a:extLst>
          </p:cNvPr>
          <p:cNvCxnSpPr>
            <a:cxnSpLocks/>
          </p:cNvCxnSpPr>
          <p:nvPr/>
        </p:nvCxnSpPr>
        <p:spPr>
          <a:xfrm flipV="1">
            <a:off x="698631" y="476672"/>
            <a:ext cx="23106" cy="5296096"/>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Espace réservé du contenu 3">
            <a:extLst>
              <a:ext uri="{FF2B5EF4-FFF2-40B4-BE49-F238E27FC236}">
                <a16:creationId xmlns:a16="http://schemas.microsoft.com/office/drawing/2014/main" id="{405430D2-17CE-EA4E-95D8-FDC8B2E0DE32}"/>
              </a:ext>
            </a:extLst>
          </p:cNvPr>
          <p:cNvSpPr txBox="1">
            <a:spLocks/>
          </p:cNvSpPr>
          <p:nvPr/>
        </p:nvSpPr>
        <p:spPr bwMode="auto">
          <a:xfrm>
            <a:off x="796327" y="48767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v"/>
            </a:pPr>
            <a:r>
              <a:rPr lang="fr-FR" altLang="fr-FR" sz="1200" dirty="0">
                <a:solidFill>
                  <a:schemeClr val="tx1"/>
                </a:solidFill>
              </a:rPr>
              <a:t>Niveau d’outillage sur les logs</a:t>
            </a:r>
          </a:p>
        </p:txBody>
      </p:sp>
      <p:sp>
        <p:nvSpPr>
          <p:cNvPr id="9" name="Espace réservé du contenu 3">
            <a:extLst>
              <a:ext uri="{FF2B5EF4-FFF2-40B4-BE49-F238E27FC236}">
                <a16:creationId xmlns:a16="http://schemas.microsoft.com/office/drawing/2014/main" id="{260C133E-5DAA-F041-B415-E220D0CEAC7E}"/>
              </a:ext>
            </a:extLst>
          </p:cNvPr>
          <p:cNvSpPr txBox="1">
            <a:spLocks/>
          </p:cNvSpPr>
          <p:nvPr/>
        </p:nvSpPr>
        <p:spPr bwMode="auto">
          <a:xfrm>
            <a:off x="5860578" y="5380321"/>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chemeClr val="accent2"/>
              </a:buClr>
              <a:buFont typeface="Wingdings" pitchFamily="2" charset="2"/>
              <a:buChar char="v"/>
              <a:defRPr sz="1200">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t>Niveau de technicité des exploitants</a:t>
            </a:r>
          </a:p>
        </p:txBody>
      </p:sp>
      <p:sp>
        <p:nvSpPr>
          <p:cNvPr id="10" name="Ellipse 9">
            <a:extLst>
              <a:ext uri="{FF2B5EF4-FFF2-40B4-BE49-F238E27FC236}">
                <a16:creationId xmlns:a16="http://schemas.microsoft.com/office/drawing/2014/main" id="{503C93D0-1F53-A142-B80D-0CE19DFC45CE}"/>
              </a:ext>
            </a:extLst>
          </p:cNvPr>
          <p:cNvSpPr/>
          <p:nvPr/>
        </p:nvSpPr>
        <p:spPr>
          <a:xfrm>
            <a:off x="637904" y="5707341"/>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Rectangle : coins arrondis 10">
            <a:extLst>
              <a:ext uri="{FF2B5EF4-FFF2-40B4-BE49-F238E27FC236}">
                <a16:creationId xmlns:a16="http://schemas.microsoft.com/office/drawing/2014/main" id="{624D6FF7-F2CE-3746-9E7E-225985CF00E6}"/>
              </a:ext>
            </a:extLst>
          </p:cNvPr>
          <p:cNvSpPr/>
          <p:nvPr/>
        </p:nvSpPr>
        <p:spPr>
          <a:xfrm>
            <a:off x="816612" y="5066397"/>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Ignorance</a:t>
            </a:r>
          </a:p>
          <a:p>
            <a:pPr algn="ctr"/>
            <a:r>
              <a:rPr lang="fr-FR" sz="1200" dirty="0">
                <a:solidFill>
                  <a:schemeClr val="accent2"/>
                </a:solidFill>
              </a:rPr>
              <a:t>(pas de traitement)</a:t>
            </a:r>
          </a:p>
        </p:txBody>
      </p:sp>
      <p:sp>
        <p:nvSpPr>
          <p:cNvPr id="12" name="Rectangle : coins arrondis 11">
            <a:extLst>
              <a:ext uri="{FF2B5EF4-FFF2-40B4-BE49-F238E27FC236}">
                <a16:creationId xmlns:a16="http://schemas.microsoft.com/office/drawing/2014/main" id="{80730CA4-DF1E-6C4F-A441-4BAE2C3A382E}"/>
              </a:ext>
            </a:extLst>
          </p:cNvPr>
          <p:cNvSpPr/>
          <p:nvPr/>
        </p:nvSpPr>
        <p:spPr>
          <a:xfrm>
            <a:off x="1406155" y="4323292"/>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Collection</a:t>
            </a:r>
          </a:p>
          <a:p>
            <a:pPr algn="ctr"/>
            <a:r>
              <a:rPr lang="fr-FR" sz="1200" dirty="0">
                <a:solidFill>
                  <a:schemeClr val="accent2"/>
                </a:solidFill>
              </a:rPr>
              <a:t>Collecte et stockage</a:t>
            </a:r>
          </a:p>
        </p:txBody>
      </p:sp>
      <p:sp>
        <p:nvSpPr>
          <p:cNvPr id="13" name="Rectangle : coins arrondis 12">
            <a:extLst>
              <a:ext uri="{FF2B5EF4-FFF2-40B4-BE49-F238E27FC236}">
                <a16:creationId xmlns:a16="http://schemas.microsoft.com/office/drawing/2014/main" id="{6C4815BC-32B5-F240-99B6-8A666B07FF5D}"/>
              </a:ext>
            </a:extLst>
          </p:cNvPr>
          <p:cNvSpPr/>
          <p:nvPr/>
        </p:nvSpPr>
        <p:spPr>
          <a:xfrm>
            <a:off x="2350677" y="3619097"/>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Investigation</a:t>
            </a:r>
          </a:p>
          <a:p>
            <a:pPr algn="ctr"/>
            <a:r>
              <a:rPr lang="fr-FR" sz="1200" dirty="0">
                <a:solidFill>
                  <a:schemeClr val="accent2"/>
                </a:solidFill>
              </a:rPr>
              <a:t>Traitement en cas d’incident</a:t>
            </a:r>
          </a:p>
        </p:txBody>
      </p:sp>
      <p:sp>
        <p:nvSpPr>
          <p:cNvPr id="14" name="Rectangle : coins arrondis 13">
            <a:extLst>
              <a:ext uri="{FF2B5EF4-FFF2-40B4-BE49-F238E27FC236}">
                <a16:creationId xmlns:a16="http://schemas.microsoft.com/office/drawing/2014/main" id="{D45AB7CB-2807-1E48-8257-B20D3FB1610C}"/>
              </a:ext>
            </a:extLst>
          </p:cNvPr>
          <p:cNvSpPr/>
          <p:nvPr/>
        </p:nvSpPr>
        <p:spPr>
          <a:xfrm>
            <a:off x="3288732" y="2927073"/>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t>
            </a:r>
            <a:r>
              <a:rPr lang="fr-FR" sz="1800" b="1" i="1" dirty="0" err="1">
                <a:solidFill>
                  <a:schemeClr val="tx1"/>
                </a:solidFill>
              </a:rPr>
              <a:t>Reporting</a:t>
            </a:r>
            <a:endParaRPr lang="fr-FR" sz="1800" b="1" i="1" dirty="0">
              <a:solidFill>
                <a:schemeClr val="tx1"/>
              </a:solidFill>
            </a:endParaRPr>
          </a:p>
          <a:p>
            <a:pPr algn="ctr"/>
            <a:r>
              <a:rPr lang="fr-FR" sz="1200" dirty="0">
                <a:solidFill>
                  <a:schemeClr val="accent2"/>
                </a:solidFill>
              </a:rPr>
              <a:t>Analyse et rapport </a:t>
            </a:r>
            <a:r>
              <a:rPr lang="fr-FR" sz="1200" dirty="0" err="1">
                <a:solidFill>
                  <a:schemeClr val="accent2"/>
                </a:solidFill>
              </a:rPr>
              <a:t>ad’hoc</a:t>
            </a:r>
            <a:endParaRPr lang="fr-FR" sz="1200" dirty="0">
              <a:solidFill>
                <a:schemeClr val="accent2"/>
              </a:solidFill>
            </a:endParaRPr>
          </a:p>
        </p:txBody>
      </p:sp>
      <p:sp>
        <p:nvSpPr>
          <p:cNvPr id="15" name="Rectangle : coins arrondis 14">
            <a:extLst>
              <a:ext uri="{FF2B5EF4-FFF2-40B4-BE49-F238E27FC236}">
                <a16:creationId xmlns:a16="http://schemas.microsoft.com/office/drawing/2014/main" id="{1C1A6AAB-E8B6-E74C-8DBC-6F05FF2E2EAB}"/>
              </a:ext>
            </a:extLst>
          </p:cNvPr>
          <p:cNvSpPr/>
          <p:nvPr/>
        </p:nvSpPr>
        <p:spPr>
          <a:xfrm>
            <a:off x="4010406" y="2253440"/>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Analyse</a:t>
            </a:r>
          </a:p>
          <a:p>
            <a:pPr algn="ctr"/>
            <a:r>
              <a:rPr lang="fr-FR" sz="1200" dirty="0">
                <a:solidFill>
                  <a:schemeClr val="accent2"/>
                </a:solidFill>
              </a:rPr>
              <a:t>Analyse et rapport régulier</a:t>
            </a:r>
          </a:p>
        </p:txBody>
      </p:sp>
      <p:sp>
        <p:nvSpPr>
          <p:cNvPr id="16" name="Rectangle : coins arrondis 15">
            <a:extLst>
              <a:ext uri="{FF2B5EF4-FFF2-40B4-BE49-F238E27FC236}">
                <a16:creationId xmlns:a16="http://schemas.microsoft.com/office/drawing/2014/main" id="{7A671293-87E8-6049-849B-A0C0598F4495}"/>
              </a:ext>
            </a:extLst>
          </p:cNvPr>
          <p:cNvSpPr/>
          <p:nvPr/>
        </p:nvSpPr>
        <p:spPr>
          <a:xfrm>
            <a:off x="4822797" y="1549245"/>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Surveillance</a:t>
            </a:r>
          </a:p>
          <a:p>
            <a:pPr algn="ctr"/>
            <a:r>
              <a:rPr lang="fr-FR" sz="1200" dirty="0">
                <a:solidFill>
                  <a:schemeClr val="accent2"/>
                </a:solidFill>
              </a:rPr>
              <a:t>Analyse et rapport temps réel</a:t>
            </a:r>
          </a:p>
        </p:txBody>
      </p:sp>
      <p:sp>
        <p:nvSpPr>
          <p:cNvPr id="17" name="Rectangle : coins arrondis 16">
            <a:extLst>
              <a:ext uri="{FF2B5EF4-FFF2-40B4-BE49-F238E27FC236}">
                <a16:creationId xmlns:a16="http://schemas.microsoft.com/office/drawing/2014/main" id="{F411E210-F5B8-4840-9882-A2B8DEEE3C12}"/>
              </a:ext>
            </a:extLst>
          </p:cNvPr>
          <p:cNvSpPr/>
          <p:nvPr/>
        </p:nvSpPr>
        <p:spPr>
          <a:xfrm>
            <a:off x="5667263" y="845050"/>
            <a:ext cx="2472120" cy="554452"/>
          </a:xfrm>
          <a:prstGeom prst="roundRect">
            <a:avLst/>
          </a:prstGeom>
          <a:solidFill>
            <a:schemeClr val="bg1">
              <a:lumMod val="9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i="1" dirty="0">
                <a:solidFill>
                  <a:schemeClr val="tx1"/>
                </a:solidFill>
              </a:rPr>
              <a:t>Log </a:t>
            </a:r>
            <a:r>
              <a:rPr lang="fr-FR" sz="1800" b="1" i="1" dirty="0" err="1">
                <a:solidFill>
                  <a:schemeClr val="tx1"/>
                </a:solidFill>
              </a:rPr>
              <a:t>Correlation</a:t>
            </a:r>
            <a:endParaRPr lang="fr-FR" sz="1800" b="1" i="1" dirty="0">
              <a:solidFill>
                <a:schemeClr val="tx1"/>
              </a:solidFill>
            </a:endParaRPr>
          </a:p>
          <a:p>
            <a:pPr algn="ctr"/>
            <a:r>
              <a:rPr lang="fr-FR" sz="1200" dirty="0">
                <a:solidFill>
                  <a:schemeClr val="accent2"/>
                </a:solidFill>
              </a:rPr>
              <a:t>Alertes et détections intelligentes</a:t>
            </a:r>
          </a:p>
        </p:txBody>
      </p:sp>
      <p:sp>
        <p:nvSpPr>
          <p:cNvPr id="20" name="Bouée 19">
            <a:extLst>
              <a:ext uri="{FF2B5EF4-FFF2-40B4-BE49-F238E27FC236}">
                <a16:creationId xmlns:a16="http://schemas.microsoft.com/office/drawing/2014/main" id="{F8584834-847D-924D-AF25-20419951663D}"/>
              </a:ext>
            </a:extLst>
          </p:cNvPr>
          <p:cNvSpPr/>
          <p:nvPr/>
        </p:nvSpPr>
        <p:spPr>
          <a:xfrm>
            <a:off x="1343294" y="1561669"/>
            <a:ext cx="1192127" cy="1193939"/>
          </a:xfrm>
          <a:prstGeom prst="donut">
            <a:avLst>
              <a:gd name="adj" fmla="val 15475"/>
            </a:avLst>
          </a:prstGeom>
          <a:solidFill>
            <a:schemeClr val="bg1">
              <a:lumMod val="9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0" dirty="0">
                <a:solidFill>
                  <a:schemeClr val="tx1"/>
                </a:solidFill>
              </a:rPr>
              <a:t>7</a:t>
            </a:r>
          </a:p>
        </p:txBody>
      </p:sp>
      <p:sp>
        <p:nvSpPr>
          <p:cNvPr id="21" name="Espace réservé du contenu 3">
            <a:extLst>
              <a:ext uri="{FF2B5EF4-FFF2-40B4-BE49-F238E27FC236}">
                <a16:creationId xmlns:a16="http://schemas.microsoft.com/office/drawing/2014/main" id="{65361064-06BC-5F42-9A23-5E68E8038ECC}"/>
              </a:ext>
            </a:extLst>
          </p:cNvPr>
          <p:cNvSpPr txBox="1">
            <a:spLocks/>
          </p:cNvSpPr>
          <p:nvPr/>
        </p:nvSpPr>
        <p:spPr bwMode="auto">
          <a:xfrm>
            <a:off x="1162655" y="2764373"/>
            <a:ext cx="1553404" cy="42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lgn="ctr">
              <a:buNone/>
            </a:pPr>
            <a:r>
              <a:rPr lang="fr-FR" altLang="fr-FR" sz="2000" dirty="0">
                <a:solidFill>
                  <a:schemeClr val="accent2"/>
                </a:solidFill>
              </a:rPr>
              <a:t>Niveaux d’outillage</a:t>
            </a:r>
          </a:p>
        </p:txBody>
      </p:sp>
      <p:sp>
        <p:nvSpPr>
          <p:cNvPr id="23" name="Flèche vers la droite 22">
            <a:extLst>
              <a:ext uri="{FF2B5EF4-FFF2-40B4-BE49-F238E27FC236}">
                <a16:creationId xmlns:a16="http://schemas.microsoft.com/office/drawing/2014/main" id="{4030F58B-EEE0-6F43-8415-BF285668C14A}"/>
              </a:ext>
            </a:extLst>
          </p:cNvPr>
          <p:cNvSpPr/>
          <p:nvPr/>
        </p:nvSpPr>
        <p:spPr>
          <a:xfrm rot="18842271">
            <a:off x="4328787" y="3355514"/>
            <a:ext cx="4735024" cy="754318"/>
          </a:xfrm>
          <a:prstGeom prst="rightArrow">
            <a:avLst/>
          </a:prstGeom>
          <a:solidFill>
            <a:schemeClr val="bg1">
              <a:lumMod val="9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6000" dirty="0" err="1">
              <a:solidFill>
                <a:schemeClr val="tx1"/>
              </a:solidFill>
            </a:endParaRPr>
          </a:p>
        </p:txBody>
      </p:sp>
      <p:sp>
        <p:nvSpPr>
          <p:cNvPr id="24" name="Espace réservé du contenu 3">
            <a:extLst>
              <a:ext uri="{FF2B5EF4-FFF2-40B4-BE49-F238E27FC236}">
                <a16:creationId xmlns:a16="http://schemas.microsoft.com/office/drawing/2014/main" id="{A6245D90-E25B-EF43-9E53-86E68299E00C}"/>
              </a:ext>
            </a:extLst>
          </p:cNvPr>
          <p:cNvSpPr txBox="1">
            <a:spLocks/>
          </p:cNvSpPr>
          <p:nvPr/>
        </p:nvSpPr>
        <p:spPr bwMode="auto">
          <a:xfrm rot="18836537">
            <a:off x="5144229" y="3237425"/>
            <a:ext cx="4045429" cy="705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marL="0" indent="0">
              <a:buClr>
                <a:schemeClr val="accent2"/>
              </a:buClr>
              <a:buNone/>
            </a:pPr>
            <a:r>
              <a:rPr lang="fr-FR" altLang="fr-FR" sz="1200" dirty="0">
                <a:solidFill>
                  <a:schemeClr val="tx1"/>
                </a:solidFill>
              </a:rPr>
              <a:t>Complexité d’intégration et d’exploitation</a:t>
            </a:r>
          </a:p>
        </p:txBody>
      </p:sp>
    </p:spTree>
    <p:extLst>
      <p:ext uri="{BB962C8B-B14F-4D97-AF65-F5344CB8AC3E}">
        <p14:creationId xmlns:p14="http://schemas.microsoft.com/office/powerpoint/2010/main" val="400448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eur droit 1">
            <a:extLst>
              <a:ext uri="{FF2B5EF4-FFF2-40B4-BE49-F238E27FC236}">
                <a16:creationId xmlns:a16="http://schemas.microsoft.com/office/drawing/2014/main" id="{F25033A8-D306-7F46-BF80-FC7326210A3B}"/>
              </a:ext>
            </a:extLst>
          </p:cNvPr>
          <p:cNvCxnSpPr>
            <a:cxnSpLocks/>
            <a:stCxn id="16" idx="3"/>
            <a:endCxn id="6" idx="1"/>
          </p:cNvCxnSpPr>
          <p:nvPr/>
        </p:nvCxnSpPr>
        <p:spPr>
          <a:xfrm>
            <a:off x="2894857" y="3450650"/>
            <a:ext cx="38393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Double flèche verticale 4">
            <a:extLst>
              <a:ext uri="{FF2B5EF4-FFF2-40B4-BE49-F238E27FC236}">
                <a16:creationId xmlns:a16="http://schemas.microsoft.com/office/drawing/2014/main" id="{C0743661-831D-CE4E-AE21-CA01DD484429}"/>
              </a:ext>
            </a:extLst>
          </p:cNvPr>
          <p:cNvSpPr/>
          <p:nvPr/>
        </p:nvSpPr>
        <p:spPr>
          <a:xfrm>
            <a:off x="1697274" y="2740764"/>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Rectangle 6">
            <a:extLst>
              <a:ext uri="{FF2B5EF4-FFF2-40B4-BE49-F238E27FC236}">
                <a16:creationId xmlns:a16="http://schemas.microsoft.com/office/drawing/2014/main" id="{163421EC-6460-2944-B104-7C1F47ED76C5}"/>
              </a:ext>
            </a:extLst>
          </p:cNvPr>
          <p:cNvSpPr/>
          <p:nvPr/>
        </p:nvSpPr>
        <p:spPr>
          <a:xfrm>
            <a:off x="1187624" y="935816"/>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 Digital de l’entreprise</a:t>
            </a:r>
          </a:p>
        </p:txBody>
      </p:sp>
      <p:sp>
        <p:nvSpPr>
          <p:cNvPr id="8" name="Rectangle 7">
            <a:extLst>
              <a:ext uri="{FF2B5EF4-FFF2-40B4-BE49-F238E27FC236}">
                <a16:creationId xmlns:a16="http://schemas.microsoft.com/office/drawing/2014/main" id="{7EEF1111-E185-D34B-B7F2-7B556EA39599}"/>
              </a:ext>
            </a:extLst>
          </p:cNvPr>
          <p:cNvSpPr/>
          <p:nvPr/>
        </p:nvSpPr>
        <p:spPr>
          <a:xfrm>
            <a:off x="6372200"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Technologique</a:t>
            </a:r>
          </a:p>
        </p:txBody>
      </p:sp>
      <p:sp>
        <p:nvSpPr>
          <p:cNvPr id="9" name="Rectangle 8">
            <a:extLst>
              <a:ext uri="{FF2B5EF4-FFF2-40B4-BE49-F238E27FC236}">
                <a16:creationId xmlns:a16="http://schemas.microsoft.com/office/drawing/2014/main" id="{D5256392-0454-4444-87D7-7A5B13B20705}"/>
              </a:ext>
            </a:extLst>
          </p:cNvPr>
          <p:cNvSpPr/>
          <p:nvPr/>
        </p:nvSpPr>
        <p:spPr>
          <a:xfrm>
            <a:off x="5977108" y="915175"/>
            <a:ext cx="2627340"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Economique</a:t>
            </a:r>
          </a:p>
          <a:p>
            <a:pPr algn="ctr"/>
            <a:r>
              <a:rPr lang="fr-FR" sz="2000" dirty="0"/>
              <a:t>Politique / Social</a:t>
            </a:r>
          </a:p>
        </p:txBody>
      </p:sp>
      <p:sp>
        <p:nvSpPr>
          <p:cNvPr id="10" name="Rectangle 9">
            <a:extLst>
              <a:ext uri="{FF2B5EF4-FFF2-40B4-BE49-F238E27FC236}">
                <a16:creationId xmlns:a16="http://schemas.microsoft.com/office/drawing/2014/main" id="{C0555B2F-C788-BE4F-B795-D25FBEAA6C59}"/>
              </a:ext>
            </a:extLst>
          </p:cNvPr>
          <p:cNvSpPr/>
          <p:nvPr/>
        </p:nvSpPr>
        <p:spPr>
          <a:xfrm>
            <a:off x="1115616" y="5229200"/>
            <a:ext cx="2304256" cy="1008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Environnement</a:t>
            </a:r>
          </a:p>
          <a:p>
            <a:pPr algn="ctr"/>
            <a:r>
              <a:rPr lang="fr-FR" sz="2000" dirty="0"/>
              <a:t>technique de l’entreprise</a:t>
            </a:r>
          </a:p>
        </p:txBody>
      </p:sp>
      <p:sp>
        <p:nvSpPr>
          <p:cNvPr id="11" name="ZoneTexte 10">
            <a:extLst>
              <a:ext uri="{FF2B5EF4-FFF2-40B4-BE49-F238E27FC236}">
                <a16:creationId xmlns:a16="http://schemas.microsoft.com/office/drawing/2014/main" id="{C3313AC2-46C4-4C42-8BB8-ABEFF6329BA9}"/>
              </a:ext>
            </a:extLst>
          </p:cNvPr>
          <p:cNvSpPr txBox="1"/>
          <p:nvPr/>
        </p:nvSpPr>
        <p:spPr>
          <a:xfrm>
            <a:off x="5815818" y="2083069"/>
            <a:ext cx="2950423" cy="369332"/>
          </a:xfrm>
          <a:prstGeom prst="rect">
            <a:avLst/>
          </a:prstGeom>
          <a:noFill/>
        </p:spPr>
        <p:txBody>
          <a:bodyPr wrap="none" rtlCol="0">
            <a:spAutoFit/>
          </a:bodyPr>
          <a:lstStyle/>
          <a:p>
            <a:r>
              <a:rPr lang="fr-FR" sz="1800" dirty="0">
                <a:latin typeface="+mn-lt"/>
              </a:rPr>
              <a:t>IES (intelligence Economique)</a:t>
            </a:r>
          </a:p>
        </p:txBody>
      </p:sp>
      <p:sp>
        <p:nvSpPr>
          <p:cNvPr id="12" name="ZoneTexte 11">
            <a:extLst>
              <a:ext uri="{FF2B5EF4-FFF2-40B4-BE49-F238E27FC236}">
                <a16:creationId xmlns:a16="http://schemas.microsoft.com/office/drawing/2014/main" id="{77E7E286-0AEB-EF40-9C65-275AF8876703}"/>
              </a:ext>
            </a:extLst>
          </p:cNvPr>
          <p:cNvSpPr txBox="1"/>
          <p:nvPr/>
        </p:nvSpPr>
        <p:spPr>
          <a:xfrm>
            <a:off x="6395237" y="4510861"/>
            <a:ext cx="2258182" cy="646331"/>
          </a:xfrm>
          <a:prstGeom prst="rect">
            <a:avLst/>
          </a:prstGeom>
          <a:noFill/>
        </p:spPr>
        <p:txBody>
          <a:bodyPr wrap="none" rtlCol="0">
            <a:spAutoFit/>
          </a:bodyPr>
          <a:lstStyle/>
          <a:p>
            <a:r>
              <a:rPr lang="fr-FR" sz="1800" dirty="0">
                <a:latin typeface="+mn-lt"/>
              </a:rPr>
              <a:t>Fragilités Techniques </a:t>
            </a:r>
            <a:br>
              <a:rPr lang="fr-FR" sz="1800" dirty="0">
                <a:latin typeface="+mn-lt"/>
              </a:rPr>
            </a:br>
            <a:r>
              <a:rPr lang="fr-FR" sz="1800" dirty="0">
                <a:latin typeface="+mn-lt"/>
              </a:rPr>
              <a:t>(CERT,  hacking group)</a:t>
            </a:r>
          </a:p>
        </p:txBody>
      </p:sp>
      <p:sp>
        <p:nvSpPr>
          <p:cNvPr id="13" name="ZoneTexte 12">
            <a:extLst>
              <a:ext uri="{FF2B5EF4-FFF2-40B4-BE49-F238E27FC236}">
                <a16:creationId xmlns:a16="http://schemas.microsoft.com/office/drawing/2014/main" id="{FD12A18A-08C1-6048-93E4-68860C353093}"/>
              </a:ext>
            </a:extLst>
          </p:cNvPr>
          <p:cNvSpPr txBox="1"/>
          <p:nvPr/>
        </p:nvSpPr>
        <p:spPr>
          <a:xfrm>
            <a:off x="1096893" y="4566097"/>
            <a:ext cx="2303451" cy="646331"/>
          </a:xfrm>
          <a:prstGeom prst="rect">
            <a:avLst/>
          </a:prstGeom>
          <a:noFill/>
        </p:spPr>
        <p:txBody>
          <a:bodyPr wrap="none" rtlCol="0">
            <a:spAutoFit/>
          </a:bodyPr>
          <a:lstStyle/>
          <a:p>
            <a:pPr algn="ctr"/>
            <a:r>
              <a:rPr lang="fr-FR" sz="1800" dirty="0">
                <a:latin typeface="+mn-lt"/>
              </a:rPr>
              <a:t>Scan de Vulnérabilités,</a:t>
            </a:r>
          </a:p>
          <a:p>
            <a:pPr algn="ctr"/>
            <a:r>
              <a:rPr lang="fr-FR" sz="1800" dirty="0" err="1">
                <a:latin typeface="+mn-lt"/>
              </a:rPr>
              <a:t>Pentests</a:t>
            </a:r>
            <a:endParaRPr lang="fr-FR" sz="1800" dirty="0">
              <a:latin typeface="+mn-lt"/>
            </a:endParaRPr>
          </a:p>
        </p:txBody>
      </p:sp>
      <p:sp>
        <p:nvSpPr>
          <p:cNvPr id="14" name="ZoneTexte 13">
            <a:extLst>
              <a:ext uri="{FF2B5EF4-FFF2-40B4-BE49-F238E27FC236}">
                <a16:creationId xmlns:a16="http://schemas.microsoft.com/office/drawing/2014/main" id="{6242973F-1711-EE49-8D48-93B2CACA376A}"/>
              </a:ext>
            </a:extLst>
          </p:cNvPr>
          <p:cNvSpPr txBox="1"/>
          <p:nvPr/>
        </p:nvSpPr>
        <p:spPr>
          <a:xfrm>
            <a:off x="1096893" y="2114329"/>
            <a:ext cx="2484911" cy="369332"/>
          </a:xfrm>
          <a:prstGeom prst="rect">
            <a:avLst/>
          </a:prstGeom>
          <a:noFill/>
        </p:spPr>
        <p:txBody>
          <a:bodyPr wrap="none" rtlCol="0">
            <a:spAutoFit/>
          </a:bodyPr>
          <a:lstStyle/>
          <a:p>
            <a:r>
              <a:rPr lang="fr-FR" sz="1800" dirty="0">
                <a:latin typeface="+mn-lt"/>
              </a:rPr>
              <a:t>Surveillance - réputation</a:t>
            </a:r>
          </a:p>
        </p:txBody>
      </p:sp>
      <p:sp>
        <p:nvSpPr>
          <p:cNvPr id="16" name="Rectangle à coins arrondis 15">
            <a:extLst>
              <a:ext uri="{FF2B5EF4-FFF2-40B4-BE49-F238E27FC236}">
                <a16:creationId xmlns:a16="http://schemas.microsoft.com/office/drawing/2014/main" id="{3B98272A-7315-F947-8DA1-F7B8CB4C5652}"/>
              </a:ext>
            </a:extLst>
          </p:cNvPr>
          <p:cNvSpPr/>
          <p:nvPr/>
        </p:nvSpPr>
        <p:spPr>
          <a:xfrm>
            <a:off x="738409" y="3027153"/>
            <a:ext cx="2156448" cy="8469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a:solidFill>
                  <a:schemeClr val="tx1"/>
                </a:solidFill>
              </a:rPr>
              <a:t>CyberCrime</a:t>
            </a:r>
            <a:endParaRPr lang="fr-FR" b="1" dirty="0">
              <a:solidFill>
                <a:schemeClr val="tx1"/>
              </a:solidFill>
            </a:endParaRPr>
          </a:p>
        </p:txBody>
      </p:sp>
      <p:sp>
        <p:nvSpPr>
          <p:cNvPr id="17" name="ZoneTexte 16">
            <a:extLst>
              <a:ext uri="{FF2B5EF4-FFF2-40B4-BE49-F238E27FC236}">
                <a16:creationId xmlns:a16="http://schemas.microsoft.com/office/drawing/2014/main" id="{0FD69AFC-BD1F-2649-B807-DB021405B06D}"/>
              </a:ext>
            </a:extLst>
          </p:cNvPr>
          <p:cNvSpPr txBox="1"/>
          <p:nvPr/>
        </p:nvSpPr>
        <p:spPr>
          <a:xfrm>
            <a:off x="3753533" y="1140447"/>
            <a:ext cx="1877437" cy="646331"/>
          </a:xfrm>
          <a:prstGeom prst="rect">
            <a:avLst/>
          </a:prstGeom>
          <a:noFill/>
        </p:spPr>
        <p:txBody>
          <a:bodyPr wrap="none" rtlCol="0">
            <a:spAutoFit/>
          </a:bodyPr>
          <a:lstStyle>
            <a:defPPr>
              <a:defRPr lang="fr-FR"/>
            </a:defPPr>
            <a:lvl1pPr>
              <a:defRPr sz="3600">
                <a:latin typeface="+mn-lt"/>
              </a:defRPr>
            </a:lvl1pPr>
          </a:lstStyle>
          <a:p>
            <a:r>
              <a:rPr lang="fr-FR" dirty="0"/>
              <a:t>Menaces</a:t>
            </a:r>
          </a:p>
        </p:txBody>
      </p:sp>
      <p:sp>
        <p:nvSpPr>
          <p:cNvPr id="18" name="ZoneTexte 17">
            <a:extLst>
              <a:ext uri="{FF2B5EF4-FFF2-40B4-BE49-F238E27FC236}">
                <a16:creationId xmlns:a16="http://schemas.microsoft.com/office/drawing/2014/main" id="{12978049-D8AC-1543-9A61-D4B589191A4D}"/>
              </a:ext>
            </a:extLst>
          </p:cNvPr>
          <p:cNvSpPr txBox="1"/>
          <p:nvPr/>
        </p:nvSpPr>
        <p:spPr>
          <a:xfrm>
            <a:off x="3547556" y="5295500"/>
            <a:ext cx="2744597" cy="646331"/>
          </a:xfrm>
          <a:prstGeom prst="rect">
            <a:avLst/>
          </a:prstGeom>
          <a:noFill/>
        </p:spPr>
        <p:txBody>
          <a:bodyPr wrap="none" rtlCol="0">
            <a:spAutoFit/>
          </a:bodyPr>
          <a:lstStyle/>
          <a:p>
            <a:r>
              <a:rPr lang="fr-FR" sz="3600" dirty="0">
                <a:latin typeface="+mn-lt"/>
              </a:rPr>
              <a:t>Vulnérabilités</a:t>
            </a:r>
          </a:p>
        </p:txBody>
      </p:sp>
      <p:sp>
        <p:nvSpPr>
          <p:cNvPr id="19" name="Rectangle 18">
            <a:extLst>
              <a:ext uri="{FF2B5EF4-FFF2-40B4-BE49-F238E27FC236}">
                <a16:creationId xmlns:a16="http://schemas.microsoft.com/office/drawing/2014/main" id="{3CE8E856-17C1-8C42-8687-984C4BE31F22}"/>
              </a:ext>
            </a:extLst>
          </p:cNvPr>
          <p:cNvSpPr/>
          <p:nvPr/>
        </p:nvSpPr>
        <p:spPr>
          <a:xfrm>
            <a:off x="738409" y="620688"/>
            <a:ext cx="8027832" cy="1961366"/>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0" name="Rectangle 19">
            <a:extLst>
              <a:ext uri="{FF2B5EF4-FFF2-40B4-BE49-F238E27FC236}">
                <a16:creationId xmlns:a16="http://schemas.microsoft.com/office/drawing/2014/main" id="{127AE3F6-69D9-A54D-902F-0BB54CF571CB}"/>
              </a:ext>
            </a:extLst>
          </p:cNvPr>
          <p:cNvSpPr/>
          <p:nvPr/>
        </p:nvSpPr>
        <p:spPr>
          <a:xfrm>
            <a:off x="738409" y="4436444"/>
            <a:ext cx="8098573" cy="205052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3" name="Double flèche verticale 2">
            <a:extLst>
              <a:ext uri="{FF2B5EF4-FFF2-40B4-BE49-F238E27FC236}">
                <a16:creationId xmlns:a16="http://schemas.microsoft.com/office/drawing/2014/main" id="{0092F613-E0D0-1C43-B27F-7C97451836BA}"/>
              </a:ext>
            </a:extLst>
          </p:cNvPr>
          <p:cNvSpPr/>
          <p:nvPr/>
        </p:nvSpPr>
        <p:spPr>
          <a:xfrm>
            <a:off x="4404219" y="1830229"/>
            <a:ext cx="576064" cy="3442422"/>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Ellipse 14">
            <a:extLst>
              <a:ext uri="{FF2B5EF4-FFF2-40B4-BE49-F238E27FC236}">
                <a16:creationId xmlns:a16="http://schemas.microsoft.com/office/drawing/2014/main" id="{49711CBC-3403-7F42-8EE0-A5633F8BDBBD}"/>
              </a:ext>
            </a:extLst>
          </p:cNvPr>
          <p:cNvSpPr/>
          <p:nvPr/>
        </p:nvSpPr>
        <p:spPr>
          <a:xfrm>
            <a:off x="3419774" y="2760199"/>
            <a:ext cx="2665101" cy="1408647"/>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solidFill>
              </a:rPr>
              <a:t>VEILLE</a:t>
            </a:r>
          </a:p>
          <a:p>
            <a:pPr algn="ctr"/>
            <a:r>
              <a:rPr lang="fr-FR" sz="2800" b="1" dirty="0">
                <a:solidFill>
                  <a:schemeClr val="accent2"/>
                </a:solidFill>
              </a:rPr>
              <a:t>Cyber</a:t>
            </a:r>
          </a:p>
        </p:txBody>
      </p:sp>
      <p:sp>
        <p:nvSpPr>
          <p:cNvPr id="26" name="Double flèche verticale 25">
            <a:extLst>
              <a:ext uri="{FF2B5EF4-FFF2-40B4-BE49-F238E27FC236}">
                <a16:creationId xmlns:a16="http://schemas.microsoft.com/office/drawing/2014/main" id="{F86C6F2C-6229-CA4C-A956-59EF4513475B}"/>
              </a:ext>
            </a:extLst>
          </p:cNvPr>
          <p:cNvSpPr/>
          <p:nvPr/>
        </p:nvSpPr>
        <p:spPr>
          <a:xfrm>
            <a:off x="7671036" y="2695111"/>
            <a:ext cx="256857" cy="1515745"/>
          </a:xfrm>
          <a:prstGeom prst="upDownArrow">
            <a:avLst/>
          </a:prstGeom>
          <a:solidFill>
            <a:srgbClr val="BC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Rectangle à coins arrondis 14">
            <a:extLst>
              <a:ext uri="{FF2B5EF4-FFF2-40B4-BE49-F238E27FC236}">
                <a16:creationId xmlns:a16="http://schemas.microsoft.com/office/drawing/2014/main" id="{A427D976-1E30-6843-9DD8-7CCC0F3BDD1F}"/>
              </a:ext>
            </a:extLst>
          </p:cNvPr>
          <p:cNvSpPr/>
          <p:nvPr/>
        </p:nvSpPr>
        <p:spPr>
          <a:xfrm>
            <a:off x="6734172" y="3027152"/>
            <a:ext cx="2032069" cy="846995"/>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Web &amp; </a:t>
            </a:r>
            <a:r>
              <a:rPr lang="fr-FR" b="1" dirty="0" err="1">
                <a:solidFill>
                  <a:schemeClr val="tx1"/>
                </a:solidFill>
              </a:rPr>
              <a:t>DarkWeb</a:t>
            </a:r>
            <a:endParaRPr lang="fr-FR" b="1" dirty="0">
              <a:solidFill>
                <a:schemeClr val="tx1"/>
              </a:solidFill>
            </a:endParaRPr>
          </a:p>
        </p:txBody>
      </p:sp>
    </p:spTree>
    <p:extLst>
      <p:ext uri="{BB962C8B-B14F-4D97-AF65-F5344CB8AC3E}">
        <p14:creationId xmlns:p14="http://schemas.microsoft.com/office/powerpoint/2010/main" val="32858243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ulEPFHLhfEy3D8M_fZRFo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lEPFHLhfEy3D8M_fZRFo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3FglNSO150e0K9NOcEaLlA"/>
</p:tagLst>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32543</TotalTime>
  <Words>4438</Words>
  <Application>Microsoft Macintosh PowerPoint</Application>
  <PresentationFormat>Affichage à l'écran (4:3)</PresentationFormat>
  <Paragraphs>814</Paragraphs>
  <Slides>55</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55</vt:i4>
      </vt:variant>
    </vt:vector>
  </HeadingPairs>
  <TitlesOfParts>
    <vt:vector size="65"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Stratégie de Cyberdéfense lutte informatique opérationnelle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241</cp:revision>
  <dcterms:created xsi:type="dcterms:W3CDTF">2003-10-13T21:05:31Z</dcterms:created>
  <dcterms:modified xsi:type="dcterms:W3CDTF">2020-01-13T20:44:30Z</dcterms:modified>
</cp:coreProperties>
</file>